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Default Extension="svg" ContentType="image/sv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rawings/drawing3.xml" ContentType="application/vnd.openxmlformats-officedocument.drawingml.chartshapes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charts/chart8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17"/>
  </p:notesMasterIdLst>
  <p:handoutMasterIdLst>
    <p:handoutMasterId r:id="rId18"/>
  </p:handoutMasterIdLst>
  <p:sldIdLst>
    <p:sldId id="1776" r:id="rId2"/>
    <p:sldId id="1783" r:id="rId3"/>
    <p:sldId id="1796" r:id="rId4"/>
    <p:sldId id="1793" r:id="rId5"/>
    <p:sldId id="1787" r:id="rId6"/>
    <p:sldId id="1797" r:id="rId7"/>
    <p:sldId id="1788" r:id="rId8"/>
    <p:sldId id="1789" r:id="rId9"/>
    <p:sldId id="1798" r:id="rId10"/>
    <p:sldId id="1790" r:id="rId11"/>
    <p:sldId id="1791" r:id="rId12"/>
    <p:sldId id="1794" r:id="rId13"/>
    <p:sldId id="1792" r:id="rId14"/>
    <p:sldId id="1779" r:id="rId15"/>
    <p:sldId id="1795" r:id="rId16"/>
  </p:sldIdLst>
  <p:sldSz cx="12192000" cy="6858000"/>
  <p:notesSz cx="9940925" cy="68087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оглавления" id="{A1A8EAF7-89E5-42D2-AB3A-B63CD07C56D6}">
          <p14:sldIdLst>
            <p14:sldId id="1776"/>
            <p14:sldId id="1778"/>
            <p14:sldId id="1780"/>
            <p14:sldId id="1764"/>
            <p14:sldId id="1766"/>
            <p14:sldId id="1773"/>
            <p14:sldId id="1777"/>
            <p14:sldId id="1775"/>
            <p14:sldId id="1768"/>
            <p14:sldId id="1774"/>
            <p14:sldId id="1769"/>
            <p14:sldId id="1779"/>
          </p14:sldIdLst>
        </p14:section>
        <p14:section name="Контакты (Спасибо за внимание)" id="{54FA1403-0491-43E2-83AF-B34F63A20D77}">
          <p14:sldIdLst/>
        </p14:section>
        <p14:section name="Титульные листы" id="{20E2FC49-985F-4E3F-A99E-1B5F111B94FE}">
          <p14:sldIdLst/>
        </p14:section>
        <p14:section name="Направление" id="{976DD68A-E200-4A6A-9A50-685E45073A45}">
          <p14:sldIdLst/>
        </p14:section>
        <p14:section name="Круг" id="{37FE9A26-5BD8-4C0F-BB9A-EF66A1939370}">
          <p14:sldIdLst/>
        </p14:section>
        <p14:section name="Календарь" id="{400DA455-C793-4EEE-88EA-1D08F73A4C1D}">
          <p14:sldIdLst/>
        </p14:section>
        <p14:section name="Карта" id="{E60EA7E5-8002-4246-A894-26A57F61DAA8}">
          <p14:sldIdLst/>
        </p14:section>
        <p14:section name="Техника" id="{FC834AD7-FC8A-44ED-B010-77DFCE9C55E9}">
          <p14:sldIdLst/>
        </p14:section>
        <p14:section name="Команда" id="{30ABB69E-9D00-4A25-B39F-812DBC44FE9F}">
          <p14:sldIdLst/>
        </p14:section>
        <p14:section name="Иллюстрации" id="{39636343-5F5A-47A4-BD2E-1E56C85C1EE4}">
          <p14:sldIdLst/>
        </p14:section>
        <p14:section name="Диаграммы" id="{F4AA6B24-E8FA-4BB7-A945-5693A06BF55C}">
          <p14:sldIdLst/>
        </p14:section>
        <p14:section name="Таблицы и текст" id="{39301242-35ED-448E-87A2-03C6D8E98DAD}">
          <p14:sldIdLst/>
        </p14:section>
        <p14:section name="Кластеры" id="{9D0B6C16-04E7-41F2-927E-BB2618499D61}">
          <p14:sldIdLst/>
        </p14:section>
        <p14:section name="Цепочка слайдов" id="{49A529B2-939F-4534-A89B-CFA05D6BBAAE}">
          <p14:sldIdLst/>
        </p14:section>
        <p14:section name="По запросу" id="{7640B500-2B67-4BD1-815B-FDCF5E809DC9}">
          <p14:sldIdLst/>
        </p14:section>
        <p14:section name="Заставка" id="{C4B8E775-69E8-4CC3-B4F5-693EDABE1F59}">
          <p14:sldIdLst/>
        </p14:section>
        <p14:section name="Фото для иллюстраций" id="{831E8D41-238E-4DA6-BDD6-9966223941A2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50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11" userDrawn="1">
          <p15:clr>
            <a:srgbClr val="A4A3A4"/>
          </p15:clr>
        </p15:guide>
        <p15:guide id="4" pos="7446" userDrawn="1">
          <p15:clr>
            <a:srgbClr val="A4A3A4"/>
          </p15:clr>
        </p15:guide>
        <p15:guide id="6" orient="horz" pos="4042" userDrawn="1">
          <p15:clr>
            <a:srgbClr val="A4A3A4"/>
          </p15:clr>
        </p15:guide>
        <p15:guide id="7" pos="2026" userDrawn="1">
          <p15:clr>
            <a:srgbClr val="A4A3A4"/>
          </p15:clr>
        </p15:guide>
        <p15:guide id="8" pos="5654" userDrawn="1">
          <p15:clr>
            <a:srgbClr val="A4A3A4"/>
          </p15:clr>
        </p15:guide>
        <p15:guide id="9" orient="horz" pos="1684" userDrawn="1">
          <p15:clr>
            <a:srgbClr val="A4A3A4"/>
          </p15:clr>
        </p15:guide>
        <p15:guide id="10" orient="horz" pos="3294" userDrawn="1">
          <p15:clr>
            <a:srgbClr val="A4A3A4"/>
          </p15:clr>
        </p15:guide>
        <p15:guide id="12" orient="horz" pos="84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rosoft Office User" initials="MO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19BD"/>
    <a:srgbClr val="1A4DA0"/>
    <a:srgbClr val="FFFFCC"/>
    <a:srgbClr val="0000FF"/>
    <a:srgbClr val="3399FF"/>
    <a:srgbClr val="6600FF"/>
    <a:srgbClr val="17406D"/>
    <a:srgbClr val="FFFFFF"/>
    <a:srgbClr val="7CCA62"/>
    <a:srgbClr val="10CF9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4942" autoAdjust="0"/>
    <p:restoredTop sz="99195" autoAdjust="0"/>
  </p:normalViewPr>
  <p:slideViewPr>
    <p:cSldViewPr snapToGrid="0" showGuides="1">
      <p:cViewPr>
        <p:scale>
          <a:sx n="100" d="100"/>
          <a:sy n="100" d="100"/>
        </p:scale>
        <p:origin x="-744" y="-426"/>
      </p:cViewPr>
      <p:guideLst>
        <p:guide orient="horz" pos="2500"/>
        <p:guide orient="horz" pos="4042"/>
        <p:guide orient="horz" pos="1684"/>
        <p:guide orient="horz" pos="3294"/>
        <p:guide orient="horz" pos="845"/>
        <p:guide pos="3840"/>
        <p:guide pos="211"/>
        <p:guide pos="7446"/>
        <p:guide pos="2026"/>
        <p:guide pos="56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hp2\Fileserver\Departmens\&#1055;&#1041;&#1054;\&#1041;&#1102;&#1076;&#1078;&#1077;&#1090;%202025\&#1044;&#1060;&#1054;\&#1043;&#1088;&#1072;&#1092;&#1080;&#1082;&#1080;_&#1088;&#1072;&#1073;&#1086;&#1095;&#1080;&#1081;%20&#1092;&#1072;&#1081;&#1083;_1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hp2\Fileserver\Departmens\&#1055;&#1041;&#1054;\&#1041;&#1102;&#1076;&#1078;&#1077;&#1090;%202025\&#1044;&#1060;&#1054;\&#1043;&#1088;&#1072;&#1092;&#1080;&#1082;&#1080;_&#1088;&#1072;&#1073;&#1086;&#1095;&#1080;&#1081;%20&#1092;&#1072;&#1081;&#1083;_1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3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4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Office_Excel5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Office_Excel6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Office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1.5645663026688801E-2"/>
          <c:y val="0.20315956454908668"/>
          <c:w val="0.96870867394662263"/>
          <c:h val="0.70125119712437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>
                <c:manualLayout>
                  <c:x val="-1.0462585136491441E-2"/>
                  <c:y val="0.10956341556976186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/>
                      <a:t>33 </a:t>
                    </a:r>
                    <a:r>
                      <a:rPr lang="en-US" sz="2400" dirty="0" smtClean="0"/>
                      <a:t>919</a:t>
                    </a:r>
                    <a:endParaRPr lang="ru-RU" sz="2400" dirty="0" smtClean="0"/>
                  </a:p>
                </c:rich>
              </c:tx>
              <c:showVal val="1"/>
            </c:dLbl>
            <c:dLbl>
              <c:idx val="1"/>
              <c:layout>
                <c:manualLayout>
                  <c:x val="-4.4839650584963513E-3"/>
                  <c:y val="0.10191945634396438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/>
                      <a:t>36 </a:t>
                    </a:r>
                    <a:r>
                      <a:rPr lang="en-US" sz="2400" dirty="0" smtClean="0"/>
                      <a:t>195</a:t>
                    </a:r>
                    <a:endParaRPr lang="ru-RU" sz="2400" dirty="0" smtClean="0"/>
                  </a:p>
                </c:rich>
              </c:tx>
              <c:showVal val="1"/>
            </c:dLbl>
            <c:dLbl>
              <c:idx val="2"/>
              <c:layout>
                <c:manualLayout>
                  <c:x val="-8.3996041098591548E-8"/>
                  <c:y val="7.47895100263124E-2"/>
                </c:manualLayout>
              </c:layout>
              <c:showVal val="1"/>
            </c:dLbl>
            <c:dLbl>
              <c:idx val="3"/>
              <c:layout>
                <c:manualLayout>
                  <c:x val="2.9893100389975936E-3"/>
                  <c:y val="0.10446744275256363"/>
                </c:manualLayout>
              </c:layout>
              <c:showVal val="1"/>
            </c:dLbl>
            <c:dLbl>
              <c:idx val="4"/>
              <c:layout>
                <c:manualLayout>
                  <c:x val="2.127451728945122E-3"/>
                  <c:y val="0.10157978227454342"/>
                </c:manualLayout>
              </c:layout>
              <c:showVal val="1"/>
            </c:dLbl>
            <c:dLbl>
              <c:idx val="5"/>
              <c:layout>
                <c:manualLayout>
                  <c:x val="-1.4946550194989011E-3"/>
                  <c:y val="0.10446744275256363"/>
                </c:manualLayout>
              </c:layout>
              <c:showVal val="1"/>
            </c:dLbl>
            <c:dLbl>
              <c:idx val="6"/>
              <c:layout>
                <c:manualLayout>
                  <c:x val="1.4946550194987961E-3"/>
                  <c:y val="8.6631537892369853E-2"/>
                </c:manualLayout>
              </c:layout>
              <c:showVal val="1"/>
            </c:dLbl>
            <c:dLbl>
              <c:idx val="7"/>
              <c:layout>
                <c:manualLayout>
                  <c:x val="5.9785862172744104E-3"/>
                  <c:y val="0.10827735033660128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/>
                      <a:t>74 </a:t>
                    </a:r>
                    <a:r>
                      <a:rPr lang="ru-RU" sz="2400" dirty="0" smtClean="0"/>
                      <a:t>443</a:t>
                    </a:r>
                    <a:endParaRPr lang="en-US" sz="2400" dirty="0"/>
                  </a:p>
                </c:rich>
              </c:tx>
              <c:showVal val="1"/>
            </c:dLbl>
            <c:dLbl>
              <c:idx val="8"/>
              <c:layout>
                <c:manualLayout>
                  <c:x val="-4.4839327888299514E-3"/>
                  <c:y val="0.14305108855696944"/>
                </c:manualLayout>
              </c:layout>
              <c:showVal val="1"/>
            </c:dLbl>
            <c:dLbl>
              <c:idx val="9"/>
              <c:layout>
                <c:manualLayout>
                  <c:x val="1.4223330024261522E-3"/>
                  <c:y val="0.20215528091815388"/>
                </c:manualLayout>
              </c:layout>
              <c:showVal val="1"/>
            </c:dLbl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/>
              <a:lstStyle/>
              <a:p>
                <a:pPr>
                  <a:defRPr sz="2400" b="1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Лист1!$B$2:$B$9</c:f>
              <c:numCache>
                <c:formatCode>#,##0</c:formatCode>
                <c:ptCount val="8"/>
                <c:pt idx="0">
                  <c:v>33919</c:v>
                </c:pt>
                <c:pt idx="1">
                  <c:v>36195</c:v>
                </c:pt>
                <c:pt idx="2">
                  <c:v>37059</c:v>
                </c:pt>
                <c:pt idx="3">
                  <c:v>44009.5</c:v>
                </c:pt>
                <c:pt idx="4">
                  <c:v>51417</c:v>
                </c:pt>
                <c:pt idx="5">
                  <c:v>60170</c:v>
                </c:pt>
                <c:pt idx="6">
                  <c:v>69898</c:v>
                </c:pt>
                <c:pt idx="7">
                  <c:v>74283</c:v>
                </c:pt>
              </c:numCache>
            </c:numRef>
          </c:val>
        </c:ser>
        <c:axId val="110818432"/>
        <c:axId val="110819968"/>
      </c:barChart>
      <c:catAx>
        <c:axId val="110818432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100" b="1" i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0819968"/>
        <c:crosses val="autoZero"/>
        <c:auto val="1"/>
        <c:lblAlgn val="ctr"/>
        <c:lblOffset val="100"/>
      </c:catAx>
      <c:valAx>
        <c:axId val="110819968"/>
        <c:scaling>
          <c:orientation val="minMax"/>
        </c:scaling>
        <c:delete val="1"/>
        <c:axPos val="l"/>
        <c:majorGridlines/>
        <c:numFmt formatCode="#,##0" sourceLinked="1"/>
        <c:tickLblPos val="nextTo"/>
        <c:crossAx val="1108184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v>Кредиторская задолженность МО текущая</c:v>
          </c:tx>
          <c:dLbls>
            <c:txPr>
              <a:bodyPr/>
              <a:lstStyle/>
              <a:p>
                <a:pPr>
                  <a:defRPr sz="1800" b="1" i="0" baseline="0"/>
                </a:pPr>
                <a:endParaRPr lang="ru-RU"/>
              </a:p>
            </c:txPr>
            <c:showVal val="1"/>
          </c:dLbls>
          <c:cat>
            <c:strRef>
              <c:f>Лист2!$A$6:$A$10</c:f>
              <c:strCache>
                <c:ptCount val="5"/>
                <c:pt idx="0">
                  <c:v>01.01.2025г.</c:v>
                </c:pt>
                <c:pt idx="1">
                  <c:v>01.04.2025г.</c:v>
                </c:pt>
                <c:pt idx="2">
                  <c:v>01.07.2025г.</c:v>
                </c:pt>
                <c:pt idx="3">
                  <c:v>01.10.2025г.</c:v>
                </c:pt>
                <c:pt idx="4">
                  <c:v>01.01.2026г.</c:v>
                </c:pt>
              </c:strCache>
            </c:strRef>
          </c:cat>
          <c:val>
            <c:numRef>
              <c:f>Лист2!$B$6:$B$10</c:f>
              <c:numCache>
                <c:formatCode>General</c:formatCode>
                <c:ptCount val="5"/>
                <c:pt idx="0">
                  <c:v>442.3</c:v>
                </c:pt>
                <c:pt idx="1">
                  <c:v>1045.5</c:v>
                </c:pt>
                <c:pt idx="2">
                  <c:v>1224.8</c:v>
                </c:pt>
                <c:pt idx="3">
                  <c:v>3012.1</c:v>
                </c:pt>
                <c:pt idx="4">
                  <c:v>407.6</c:v>
                </c:pt>
              </c:numCache>
            </c:numRef>
          </c:val>
        </c:ser>
        <c:axId val="113890048"/>
        <c:axId val="113891584"/>
      </c:barChart>
      <c:catAx>
        <c:axId val="113890048"/>
        <c:scaling>
          <c:orientation val="minMax"/>
        </c:scaling>
        <c:axPos val="b"/>
        <c:numFmt formatCode="dd/mm/yyyy" sourceLinked="1"/>
        <c:tickLblPos val="nextTo"/>
        <c:txPr>
          <a:bodyPr/>
          <a:lstStyle/>
          <a:p>
            <a:pPr>
              <a:defRPr sz="1400" b="1" i="0" baseline="0"/>
            </a:pPr>
            <a:endParaRPr lang="ru-RU"/>
          </a:p>
        </c:txPr>
        <c:crossAx val="113891584"/>
        <c:crosses val="autoZero"/>
        <c:auto val="1"/>
        <c:lblAlgn val="ctr"/>
        <c:lblOffset val="100"/>
      </c:catAx>
      <c:valAx>
        <c:axId val="113891584"/>
        <c:scaling>
          <c:orientation val="minMax"/>
        </c:scaling>
        <c:axPos val="l"/>
        <c:majorGridlines/>
        <c:numFmt formatCode="General" sourceLinked="1"/>
        <c:tickLblPos val="nextTo"/>
        <c:crossAx val="113890048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600" b="1" i="0" baseline="0"/>
          </a:pPr>
          <a:endParaRPr lang="ru-RU"/>
        </a:p>
      </c:txPr>
    </c:legend>
    <c:plotVisOnly val="1"/>
    <c:dispBlanksAs val="gap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2972939632545939"/>
          <c:y val="3.4078807241746556E-2"/>
          <c:w val="0.48513101487314075"/>
          <c:h val="0.84642533101892614"/>
        </c:manualLayout>
      </c:layout>
      <c:barChart>
        <c:barDir val="bar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1400" b="1" i="0" baseline="0"/>
                </a:pPr>
                <a:endParaRPr lang="ru-RU"/>
              </a:p>
            </c:txPr>
            <c:showVal val="1"/>
          </c:dLbls>
          <c:cat>
            <c:strRef>
              <c:f>Лист1!$A$12:$A$18</c:f>
              <c:strCache>
                <c:ptCount val="7"/>
                <c:pt idx="0">
                  <c:v>Сахалинская область</c:v>
                </c:pt>
                <c:pt idx="1">
                  <c:v>Чукотский АО</c:v>
                </c:pt>
                <c:pt idx="2">
                  <c:v>Хабаровский край</c:v>
                </c:pt>
                <c:pt idx="3">
                  <c:v>Забайкальский край</c:v>
                </c:pt>
                <c:pt idx="4">
                  <c:v>Еврейская АО</c:v>
                </c:pt>
                <c:pt idx="5">
                  <c:v>Приморский край</c:v>
                </c:pt>
                <c:pt idx="6">
                  <c:v>Магаданская область</c:v>
                </c:pt>
              </c:strCache>
            </c:strRef>
          </c:cat>
          <c:val>
            <c:numRef>
              <c:f>Лист1!$B$12:$B$19</c:f>
              <c:numCache>
                <c:formatCode>#,##0.0</c:formatCode>
                <c:ptCount val="8"/>
                <c:pt idx="0">
                  <c:v>14477.7</c:v>
                </c:pt>
                <c:pt idx="1">
                  <c:v>36617.800000000003</c:v>
                </c:pt>
                <c:pt idx="2">
                  <c:v>41232.199999999997</c:v>
                </c:pt>
                <c:pt idx="3">
                  <c:v>242446.5</c:v>
                </c:pt>
                <c:pt idx="4">
                  <c:v>481166.3</c:v>
                </c:pt>
                <c:pt idx="5">
                  <c:v>489244.78</c:v>
                </c:pt>
                <c:pt idx="6">
                  <c:v>752479.2</c:v>
                </c:pt>
              </c:numCache>
            </c:numRef>
          </c:val>
        </c:ser>
        <c:axId val="111241472"/>
        <c:axId val="111243264"/>
      </c:barChart>
      <c:catAx>
        <c:axId val="111241472"/>
        <c:scaling>
          <c:orientation val="minMax"/>
        </c:scaling>
        <c:axPos val="l"/>
        <c:tickLblPos val="nextTo"/>
        <c:txPr>
          <a:bodyPr/>
          <a:lstStyle/>
          <a:p>
            <a:pPr>
              <a:defRPr sz="1400" b="1" i="0" baseline="0"/>
            </a:pPr>
            <a:endParaRPr lang="ru-RU"/>
          </a:p>
        </c:txPr>
        <c:crossAx val="111243264"/>
        <c:crosses val="autoZero"/>
        <c:auto val="1"/>
        <c:lblAlgn val="ctr"/>
        <c:lblOffset val="100"/>
      </c:catAx>
      <c:valAx>
        <c:axId val="111243264"/>
        <c:scaling>
          <c:orientation val="minMax"/>
        </c:scaling>
        <c:axPos val="b"/>
        <c:majorGridlines/>
        <c:numFmt formatCode="#,##0.0" sourceLinked="1"/>
        <c:tickLblPos val="nextTo"/>
        <c:crossAx val="111241472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всего, тыс. руб.</a:t>
            </a:r>
          </a:p>
        </c:rich>
      </c:tx>
      <c:layout>
        <c:manualLayout>
          <c:xMode val="edge"/>
          <c:yMode val="edge"/>
          <c:x val="0.45127936546255387"/>
          <c:y val="0.16316763805987741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0.3899555946796604"/>
          <c:y val="0.23491895486033534"/>
          <c:w val="0.41601539773530288"/>
          <c:h val="0.72644988942465061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12A4CC"/>
            </a:solidFill>
            <a:ln>
              <a:noFill/>
            </a:ln>
            <a:effectLst/>
          </c:spP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Графики!$A$22:$A$32</c:f>
              <c:strCache>
                <c:ptCount val="11"/>
                <c:pt idx="0">
                  <c:v>Чукотский АО</c:v>
                </c:pt>
                <c:pt idx="1">
                  <c:v>Еврейская АО</c:v>
                </c:pt>
                <c:pt idx="2">
                  <c:v>Магаданская область</c:v>
                </c:pt>
                <c:pt idx="3">
                  <c:v>Сахалинская область</c:v>
                </c:pt>
                <c:pt idx="4">
                  <c:v>Камчатский край</c:v>
                </c:pt>
                <c:pt idx="5">
                  <c:v>Амурская область</c:v>
                </c:pt>
                <c:pt idx="6">
                  <c:v>Республика Бурятия</c:v>
                </c:pt>
                <c:pt idx="7">
                  <c:v>Забайкальский край</c:v>
                </c:pt>
                <c:pt idx="8">
                  <c:v>Хабаровский край</c:v>
                </c:pt>
                <c:pt idx="9">
                  <c:v>Приморский край</c:v>
                </c:pt>
                <c:pt idx="10">
                  <c:v>Республика Саха (Якутия)</c:v>
                </c:pt>
              </c:strCache>
            </c:strRef>
          </c:cat>
          <c:val>
            <c:numRef>
              <c:f>Графики!$B$22:$B$32</c:f>
              <c:numCache>
                <c:formatCode>#,##0.0</c:formatCode>
                <c:ptCount val="11"/>
                <c:pt idx="0">
                  <c:v>4344932.6000000006</c:v>
                </c:pt>
                <c:pt idx="1">
                  <c:v>5047649.7</c:v>
                </c:pt>
                <c:pt idx="2">
                  <c:v>10982934.1</c:v>
                </c:pt>
                <c:pt idx="3">
                  <c:v>20681962.899999999</c:v>
                </c:pt>
                <c:pt idx="4">
                  <c:v>25165292.5</c:v>
                </c:pt>
                <c:pt idx="5">
                  <c:v>25554182.5</c:v>
                </c:pt>
                <c:pt idx="6">
                  <c:v>31689841.600000001</c:v>
                </c:pt>
                <c:pt idx="7">
                  <c:v>31853307</c:v>
                </c:pt>
                <c:pt idx="8">
                  <c:v>46636192.800000004</c:v>
                </c:pt>
                <c:pt idx="9">
                  <c:v>56444978.5</c:v>
                </c:pt>
                <c:pt idx="10">
                  <c:v>74442568.599999994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EB5-41DF-B9D1-7ACCCC24879A}"/>
            </c:ext>
          </c:extLst>
        </c:ser>
        <c:gapWidth val="28"/>
        <c:axId val="79460608"/>
        <c:axId val="79654912"/>
      </c:barChart>
      <c:catAx>
        <c:axId val="79460608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 algn="just">
              <a:defRPr sz="1400"/>
            </a:pPr>
            <a:endParaRPr lang="ru-RU"/>
          </a:p>
        </c:txPr>
        <c:crossAx val="79654912"/>
        <c:crosses val="autoZero"/>
        <c:auto val="1"/>
        <c:lblAlgn val="ctr"/>
        <c:lblOffset val="100"/>
      </c:catAx>
      <c:valAx>
        <c:axId val="79654912"/>
        <c:scaling>
          <c:orientation val="minMax"/>
        </c:scaling>
        <c:delete val="1"/>
        <c:axPos val="b"/>
        <c:numFmt formatCode="#,##0.0" sourceLinked="1"/>
        <c:majorTickMark val="none"/>
        <c:tickLblPos val="nextTo"/>
        <c:crossAx val="7946060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</c:chart>
  <c:spPr>
    <a:noFill/>
    <a:ln w="9525" cap="flat" cmpd="sng" algn="ctr">
      <a:noFill/>
      <a:round/>
    </a:ln>
    <a:effectLst/>
  </c:spPr>
  <c:txPr>
    <a:bodyPr/>
    <a:lstStyle/>
    <a:p>
      <a:pPr>
        <a:defRPr sz="1600" b="1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на 1 застрахованное лицо, руб.</a:t>
            </a:r>
          </a:p>
        </c:rich>
      </c:tx>
      <c:layout>
        <c:manualLayout>
          <c:xMode val="edge"/>
          <c:yMode val="edge"/>
          <c:x val="0.48145405706472638"/>
          <c:y val="0.18227323828773531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0.53263404175258788"/>
          <c:y val="0.2551331753575008"/>
          <c:w val="0.26360973396843912"/>
          <c:h val="0.74149128027009681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7EC234"/>
            </a:solidFill>
            <a:ln>
              <a:noFill/>
            </a:ln>
            <a:effectLst/>
          </c:spPr>
          <c:dLbls>
            <c:dLbl>
              <c:idx val="0"/>
              <c:layout>
                <c:manualLayout>
                  <c:x val="-5.2113000468810514E-3"/>
                  <c:y val="-3.7285927507954675E-7"/>
                </c:manualLayout>
              </c:layout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A80-4457-BC58-93E374F17DBB}"/>
                </c:ext>
              </c:extLst>
            </c:dLbl>
            <c:dLbl>
              <c:idx val="1"/>
              <c:layout>
                <c:manualLayout>
                  <c:x val="-7.1624452037523821E-3"/>
                  <c:y val="0"/>
                </c:manualLayout>
              </c:layout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A80-4457-BC58-93E374F17DBB}"/>
                </c:ext>
              </c:extLst>
            </c:dLbl>
            <c:dLbl>
              <c:idx val="2"/>
              <c:layout>
                <c:manualLayout>
                  <c:x val="-3.2598475746595792E-3"/>
                  <c:y val="0"/>
                </c:manualLayout>
              </c:layout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A80-4457-BC58-93E374F17DBB}"/>
                </c:ext>
              </c:extLst>
            </c:dLbl>
            <c:dLbl>
              <c:idx val="3"/>
              <c:layout>
                <c:manualLayout>
                  <c:x val="-3.2598475746594352E-3"/>
                  <c:y val="0"/>
                </c:manualLayout>
              </c:layout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A80-4457-BC58-93E374F17DBB}"/>
                </c:ext>
              </c:extLst>
            </c:dLbl>
            <c:dLbl>
              <c:idx val="4"/>
              <c:layout>
                <c:manualLayout>
                  <c:x val="-3.2598475746595792E-3"/>
                  <c:y val="-3.7285927507954675E-7"/>
                </c:manualLayout>
              </c:layout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A80-4457-BC58-93E374F17DBB}"/>
                </c:ext>
              </c:extLst>
            </c:dLbl>
            <c:dLbl>
              <c:idx val="5"/>
              <c:layout>
                <c:manualLayout>
                  <c:x val="-3.2598475746596482E-3"/>
                  <c:y val="0"/>
                </c:manualLayout>
              </c:layout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A80-4457-BC58-93E374F17DBB}"/>
                </c:ext>
              </c:extLst>
            </c:dLbl>
            <c:dLbl>
              <c:idx val="6"/>
              <c:layout>
                <c:manualLayout>
                  <c:x val="-3.2596939169846802E-3"/>
                  <c:y val="0"/>
                </c:manualLayout>
              </c:layout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3A80-4457-BC58-93E374F17DBB}"/>
                </c:ext>
              </c:extLst>
            </c:dLbl>
            <c:dLbl>
              <c:idx val="7"/>
              <c:layout>
                <c:manualLayout>
                  <c:x val="-3.2598475746595792E-3"/>
                  <c:y val="0"/>
                </c:manualLayout>
              </c:layout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A80-4457-BC58-93E374F17DBB}"/>
                </c:ext>
              </c:extLst>
            </c:dLbl>
            <c:dLbl>
              <c:idx val="8"/>
              <c:layout>
                <c:manualLayout>
                  <c:x val="-2.8455864829187213E-3"/>
                  <c:y val="0"/>
                </c:manualLayout>
              </c:layout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3A80-4457-BC58-93E374F17DBB}"/>
                </c:ext>
              </c:extLst>
            </c:dLbl>
            <c:dLbl>
              <c:idx val="9"/>
              <c:layout>
                <c:manualLayout>
                  <c:x val="-6.7483377696865134E-3"/>
                  <c:y val="4.3406532504543446E-17"/>
                </c:manualLayout>
              </c:layout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3A80-4457-BC58-93E374F17DBB}"/>
                </c:ext>
              </c:extLst>
            </c:dLbl>
            <c:dLbl>
              <c:idx val="10"/>
              <c:layout>
                <c:manualLayout>
                  <c:x val="-6.7483377696864414E-3"/>
                  <c:y val="0"/>
                </c:manualLayout>
              </c:layout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3A80-4457-BC58-93E374F17DBB}"/>
                </c:ext>
              </c:extLst>
            </c:dLbl>
            <c:dLbl>
              <c:idx val="11"/>
              <c:layout>
                <c:manualLayout>
                  <c:x val="-4.9680624556423511E-2"/>
                  <c:y val="-5.8908435664129205E-17"/>
                </c:manualLayout>
              </c:layout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3A80-4457-BC58-93E374F17DBB}"/>
                </c:ext>
              </c:extLst>
            </c:dLbl>
            <c:dLbl>
              <c:idx val="12"/>
              <c:layout>
                <c:manualLayout>
                  <c:x val="-4.9680624556423511E-2"/>
                  <c:y val="-5.8908435664129205E-17"/>
                </c:manualLayout>
              </c:layout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3A80-4457-BC58-93E374F17DBB}"/>
                </c:ext>
              </c:extLst>
            </c:dLbl>
            <c:dLbl>
              <c:idx val="13"/>
              <c:layout>
                <c:manualLayout>
                  <c:x val="-4.9680624556423511E-2"/>
                  <c:y val="-5.8908435664129205E-17"/>
                </c:manualLayout>
              </c:layout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3A80-4457-BC58-93E374F17DBB}"/>
                </c:ext>
              </c:extLst>
            </c:dLbl>
            <c:dLbl>
              <c:idx val="14"/>
              <c:layout>
                <c:manualLayout>
                  <c:x val="-5.2046368582919243E-2"/>
                  <c:y val="0"/>
                </c:manualLayout>
              </c:layout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3A80-4457-BC58-93E374F17DBB}"/>
                </c:ext>
              </c:extLst>
            </c:dLbl>
            <c:dLbl>
              <c:idx val="15"/>
              <c:layout>
                <c:manualLayout>
                  <c:x val="-4.9680624556423511E-2"/>
                  <c:y val="0"/>
                </c:manualLayout>
              </c:layout>
              <c:dLblPos val="outEnd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3A80-4457-BC58-93E374F17D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Графики!$C$22:$C$32</c:f>
              <c:numCache>
                <c:formatCode>#,##0.0</c:formatCode>
                <c:ptCount val="11"/>
                <c:pt idx="0">
                  <c:v>94009.53</c:v>
                </c:pt>
                <c:pt idx="1">
                  <c:v>31487.39</c:v>
                </c:pt>
                <c:pt idx="2">
                  <c:v>79217.370000000024</c:v>
                </c:pt>
                <c:pt idx="3">
                  <c:v>40365.050000000003</c:v>
                </c:pt>
                <c:pt idx="4">
                  <c:v>84024.63</c:v>
                </c:pt>
                <c:pt idx="5">
                  <c:v>33011.729999999996</c:v>
                </c:pt>
                <c:pt idx="6">
                  <c:v>33029.9</c:v>
                </c:pt>
                <c:pt idx="7">
                  <c:v>31057.22</c:v>
                </c:pt>
                <c:pt idx="8">
                  <c:v>37784.65</c:v>
                </c:pt>
                <c:pt idx="9">
                  <c:v>30813.05</c:v>
                </c:pt>
                <c:pt idx="10">
                  <c:v>80925.070000000007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3A80-4457-BC58-93E374F17DBB}"/>
            </c:ext>
          </c:extLst>
        </c:ser>
        <c:gapWidth val="28"/>
        <c:axId val="79670656"/>
        <c:axId val="80000128"/>
      </c:barChart>
      <c:catAx>
        <c:axId val="79670656"/>
        <c:scaling>
          <c:orientation val="minMax"/>
        </c:scaling>
        <c:delete val="1"/>
        <c:axPos val="r"/>
        <c:numFmt formatCode="General" sourceLinked="1"/>
        <c:majorTickMark val="none"/>
        <c:tickLblPos val="nextTo"/>
        <c:crossAx val="80000128"/>
        <c:crosses val="autoZero"/>
        <c:auto val="1"/>
        <c:lblAlgn val="ctr"/>
        <c:lblOffset val="100"/>
      </c:catAx>
      <c:valAx>
        <c:axId val="80000128"/>
        <c:scaling>
          <c:orientation val="maxMin"/>
        </c:scaling>
        <c:delete val="1"/>
        <c:axPos val="b"/>
        <c:numFmt formatCode="#,##0.0" sourceLinked="1"/>
        <c:majorTickMark val="none"/>
        <c:tickLblPos val="nextTo"/>
        <c:crossAx val="79670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 w="9525" cap="flat" cmpd="sng" algn="ctr">
      <a:noFill/>
      <a:round/>
    </a:ln>
    <a:effectLst/>
  </c:spPr>
  <c:txPr>
    <a:bodyPr/>
    <a:lstStyle/>
    <a:p>
      <a:pPr>
        <a:defRPr sz="1600" b="1"/>
      </a:pPr>
      <a:endParaRPr lang="ru-RU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 В части базовой программы </c:v>
                </c:pt>
              </c:strCache>
            </c:strRef>
          </c:tx>
          <c:spPr>
            <a:ln w="28575">
              <a:solidFill>
                <a:srgbClr val="7030A0"/>
              </a:solidFill>
            </a:ln>
          </c:spPr>
          <c:marker>
            <c:spPr>
              <a:solidFill>
                <a:srgbClr val="7030A0"/>
              </a:solidFill>
              <a:ln w="28575">
                <a:solidFill>
                  <a:srgbClr val="7030A0"/>
                </a:solidFill>
              </a:ln>
            </c:spPr>
          </c:marker>
          <c:dLbls>
            <c:dLbl>
              <c:idx val="1"/>
              <c:layout>
                <c:manualLayout>
                  <c:x val="-5.0974177394270272E-2"/>
                  <c:y val="-3.2695310488723581E-2"/>
                </c:manualLayout>
              </c:layout>
              <c:dLblPos val="r"/>
              <c:showVal val="1"/>
            </c:dLbl>
            <c:dLbl>
              <c:idx val="2"/>
              <c:layout>
                <c:manualLayout>
                  <c:x val="-5.8184103475496664E-2"/>
                  <c:y val="-3.468209379069559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1.0814889121839519E-2"/>
                  <c:y val="-0.12394227875044823"/>
                </c:manualLayout>
              </c:layout>
              <c:dLblPos val="b"/>
              <c:showVal val="1"/>
            </c:dLbl>
            <c:dLbl>
              <c:idx val="4"/>
              <c:layout>
                <c:manualLayout>
                  <c:x val="-4.2757889452152538E-2"/>
                  <c:y val="-6.1951963335411878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4.8766161186507923E-2"/>
                  <c:y val="-3.0351560632901044E-2"/>
                </c:manualLayout>
              </c:layout>
              <c:dLblPos val="r"/>
              <c:showVal val="1"/>
            </c:dLbl>
            <c:dLbl>
              <c:idx val="9"/>
              <c:layout>
                <c:manualLayout>
                  <c:x val="-4.1685389292956947E-2"/>
                  <c:y val="-3.5039060344546E-2"/>
                </c:manualLayout>
              </c:layout>
              <c:dLblPos val="r"/>
              <c:showVal val="1"/>
            </c:dLbl>
            <c:spPr>
              <a:solidFill>
                <a:schemeClr val="bg2"/>
              </a:solidFill>
              <a:ln>
                <a:solidFill>
                  <a:schemeClr val="bg1"/>
                </a:solidFill>
              </a:ln>
            </c:spPr>
            <c:txPr>
              <a:bodyPr/>
              <a:lstStyle/>
              <a:p>
                <a:pPr>
                  <a:defRPr sz="1400" b="1">
                    <a:solidFill>
                      <a:srgbClr val="7030A0"/>
                    </a:solidFill>
                  </a:defRPr>
                </a:pPr>
                <a:endParaRPr lang="ru-RU"/>
              </a:p>
            </c:txPr>
            <c:dLblPos val="b"/>
            <c:showVal val="1"/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Лист1!$B$2:$B$12</c:f>
              <c:numCache>
                <c:formatCode>_-* #,##0.0\ _₽_-;\-* #,##0.0\ _₽_-;_-* "-"??\ _₽_-;_-@_-</c:formatCode>
                <c:ptCount val="11"/>
                <c:pt idx="0">
                  <c:v>1219801.3</c:v>
                </c:pt>
                <c:pt idx="1">
                  <c:v>1259546.1000000001</c:v>
                </c:pt>
                <c:pt idx="2">
                  <c:v>3094648.6</c:v>
                </c:pt>
                <c:pt idx="3">
                  <c:v>1155519.1000000001</c:v>
                </c:pt>
                <c:pt idx="4">
                  <c:v>818652.4</c:v>
                </c:pt>
                <c:pt idx="5">
                  <c:v>311392.3</c:v>
                </c:pt>
                <c:pt idx="6">
                  <c:v>601392.30000000005</c:v>
                </c:pt>
                <c:pt idx="7">
                  <c:v>601392.30000000005</c:v>
                </c:pt>
                <c:pt idx="8">
                  <c:v>604625.30000000005</c:v>
                </c:pt>
                <c:pt idx="9">
                  <c:v>63918.400000000001</c:v>
                </c:pt>
                <c:pt idx="10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установленные базовой программой</c:v>
                </c:pt>
              </c:strCache>
            </c:strRef>
          </c:tx>
          <c:spPr>
            <a:ln w="28575"/>
          </c:spPr>
          <c:marker>
            <c:spPr>
              <a:ln w="28575"/>
            </c:spPr>
          </c:marker>
          <c:dLbls>
            <c:dLbl>
              <c:idx val="2"/>
              <c:layout>
                <c:manualLayout>
                  <c:x val="-5.2371124227121042E-2"/>
                  <c:y val="4.2070309912013423E-2"/>
                </c:manualLayout>
              </c:layout>
              <c:dLblPos val="r"/>
              <c:showVal val="1"/>
            </c:dLbl>
            <c:dLbl>
              <c:idx val="4"/>
              <c:layout>
                <c:manualLayout>
                  <c:x val="-5.1169469880249986E-2"/>
                  <c:y val="3.2695310488723581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60000"/>
                        <a:lumOff val="40000"/>
                      </a:schemeClr>
                    </a:solidFill>
                  </a:defRPr>
                </a:pPr>
                <a:endParaRPr lang="ru-RU"/>
              </a:p>
            </c:txPr>
            <c:dLblPos val="t"/>
            <c:showVal val="1"/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Лист1!$C$2:$C$12</c:f>
              <c:numCache>
                <c:formatCode>_-* #,##0.0\ _₽_-;\-* #,##0.0\ _₽_-;_-* "-"??\ _₽_-;_-@_-</c:formatCode>
                <c:ptCount val="11"/>
                <c:pt idx="0">
                  <c:v>274697.2</c:v>
                </c:pt>
                <c:pt idx="1">
                  <c:v>472170.5</c:v>
                </c:pt>
                <c:pt idx="2">
                  <c:v>490426.4</c:v>
                </c:pt>
                <c:pt idx="3">
                  <c:v>545882</c:v>
                </c:pt>
                <c:pt idx="4">
                  <c:v>569843</c:v>
                </c:pt>
                <c:pt idx="5">
                  <c:v>730044.8</c:v>
                </c:pt>
                <c:pt idx="6">
                  <c:v>862185.8</c:v>
                </c:pt>
                <c:pt idx="7">
                  <c:v>976408.8</c:v>
                </c:pt>
                <c:pt idx="8">
                  <c:v>1105602.8</c:v>
                </c:pt>
                <c:pt idx="9">
                  <c:v>1297987.3</c:v>
                </c:pt>
                <c:pt idx="10">
                  <c:v>0</c:v>
                </c:pt>
              </c:numCache>
            </c:numRef>
          </c:val>
        </c:ser>
        <c:marker val="1"/>
        <c:axId val="160369280"/>
        <c:axId val="66124032"/>
      </c:lineChart>
      <c:catAx>
        <c:axId val="16036928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6124032"/>
        <c:crosses val="autoZero"/>
        <c:auto val="1"/>
        <c:lblAlgn val="ctr"/>
        <c:lblOffset val="100"/>
      </c:catAx>
      <c:valAx>
        <c:axId val="66124032"/>
        <c:scaling>
          <c:orientation val="minMax"/>
        </c:scaling>
        <c:delete val="1"/>
        <c:axPos val="l"/>
        <c:numFmt formatCode="_-* #,##0.0\ _₽_-;\-* #,##0.0\ _₽_-;_-* &quot;-&quot;??\ _₽_-;_-@_-" sourceLinked="1"/>
        <c:tickLblPos val="nextTo"/>
        <c:crossAx val="160369280"/>
        <c:crosses val="autoZero"/>
        <c:crossBetween val="between"/>
      </c:valAx>
      <c:spPr>
        <a:ln>
          <a:solidFill>
            <a:schemeClr val="bg1"/>
          </a:solidFill>
        </a:ln>
      </c:spPr>
    </c:plotArea>
    <c:legend>
      <c:legendPos val="b"/>
      <c:layout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0"/>
  <c:chart>
    <c:autoTitleDeleted val="1"/>
    <c:plotArea>
      <c:layout>
        <c:manualLayout>
          <c:layoutTarget val="inner"/>
          <c:xMode val="edge"/>
          <c:yMode val="edge"/>
          <c:x val="4.2566328877361434E-2"/>
          <c:y val="0.16989812887251945"/>
          <c:w val="0.78489111138349354"/>
          <c:h val="0.7930781633433767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spPr>
              <a:gradFill rotWithShape="1">
                <a:gsLst>
                  <a:gs pos="0">
                    <a:schemeClr val="accent6">
                      <a:lumMod val="95000"/>
                    </a:schemeClr>
                  </a:gs>
                  <a:gs pos="100000">
                    <a:schemeClr val="accent6">
                      <a:shade val="82000"/>
                      <a:satMod val="125000"/>
                      <a:lumMod val="74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6"/>
                </a:solidFill>
                <a:prstDash val="solid"/>
              </a:ln>
              <a:effectLst>
                <a:outerShdw blurRad="40005" dist="22984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r"/>
              </a:scene3d>
              <a:sp3d prstMaterial="matte">
                <a:bevelT w="19050" h="38100"/>
              </a:sp3d>
            </c:spPr>
          </c:dPt>
          <c:dPt>
            <c:idx val="2"/>
            <c:explosion val="0"/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-0.16473483018514473"/>
                  <c:y val="-0.15498832202857929"/>
                </c:manualLayout>
              </c:layout>
              <c:showVal val="1"/>
            </c:dLbl>
            <c:dLbl>
              <c:idx val="1"/>
              <c:delete val="1"/>
            </c:dLbl>
            <c:dLbl>
              <c:idx val="2"/>
              <c:layout>
                <c:manualLayout>
                  <c:x val="0.15811821369724197"/>
                  <c:y val="0.12907125497965216"/>
                </c:manualLayout>
              </c:layout>
              <c:showVal val="1"/>
            </c:dLbl>
            <c:dLbl>
              <c:idx val="3"/>
              <c:layout>
                <c:manualLayout>
                  <c:x val="-3.1729624806368407E-4"/>
                  <c:y val="1.24180274870383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 </a:t>
                    </a:r>
                    <a:r>
                      <a:rPr lang="en-US" smtClean="0"/>
                      <a:t>860,1</a:t>
                    </a:r>
                    <a:endParaRPr lang="ru-RU" smtClean="0"/>
                  </a:p>
                  <a:p>
                    <a:r>
                      <a:rPr lang="ru-RU" smtClean="0"/>
                      <a:t>(19,6%)</a:t>
                    </a:r>
                    <a:r>
                      <a:rPr lang="en-US" smtClean="0"/>
                      <a:t>  </a:t>
                    </a:r>
                    <a:endParaRPr lang="en-US"/>
                  </a:p>
                </c:rich>
              </c:tx>
              <c:showVal val="1"/>
            </c:dLbl>
            <c:numFmt formatCode="#,##0.0\ _₽" sourceLinked="0"/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ФОТ </c:v>
                </c:pt>
                <c:pt idx="2">
                  <c:v>матстатьи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35221.699999999997</c:v>
                </c:pt>
                <c:pt idx="1">
                  <c:v>1</c:v>
                </c:pt>
                <c:pt idx="2">
                  <c:v>16078.8</c:v>
                </c:pt>
              </c:numCache>
            </c:numRef>
          </c:val>
        </c:ser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0"/>
  <c:chart>
    <c:autoTitleDeleted val="1"/>
    <c:plotArea>
      <c:layout>
        <c:manualLayout>
          <c:layoutTarget val="inner"/>
          <c:xMode val="edge"/>
          <c:yMode val="edge"/>
          <c:x val="8.5950868137608466E-2"/>
          <c:y val="0.17494468287618647"/>
          <c:w val="0.76286551879663633"/>
          <c:h val="0.7866771307810465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spPr>
              <a:gradFill rotWithShape="1">
                <a:gsLst>
                  <a:gs pos="0">
                    <a:schemeClr val="accent6">
                      <a:lumMod val="95000"/>
                    </a:schemeClr>
                  </a:gs>
                  <a:gs pos="100000">
                    <a:schemeClr val="accent6">
                      <a:shade val="82000"/>
                      <a:satMod val="125000"/>
                      <a:lumMod val="74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6"/>
                </a:solidFill>
                <a:prstDash val="solid"/>
              </a:ln>
              <a:effectLst>
                <a:outerShdw blurRad="40005" dist="22984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r"/>
              </a:scene3d>
              <a:sp3d prstMaterial="matte">
                <a:bevelT w="19050" h="38100"/>
              </a:sp3d>
            </c:spPr>
          </c:dPt>
          <c:dPt>
            <c:idx val="2"/>
            <c:explosion val="0"/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-0.16799417251464571"/>
                  <c:y val="-0.14404895501303291"/>
                </c:manualLayout>
              </c:layout>
              <c:showVal val="1"/>
            </c:dLbl>
            <c:dLbl>
              <c:idx val="1"/>
              <c:delete val="1"/>
            </c:dLbl>
            <c:dLbl>
              <c:idx val="2"/>
              <c:layout>
                <c:manualLayout>
                  <c:x val="0.15842624959378926"/>
                  <c:y val="0.10995108081582311"/>
                </c:manualLayout>
              </c:layout>
              <c:showVal val="1"/>
            </c:dLbl>
            <c:dLbl>
              <c:idx val="3"/>
              <c:layout>
                <c:manualLayout>
                  <c:x val="-3.1729624806368407E-4"/>
                  <c:y val="1.24180274870383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 </a:t>
                    </a:r>
                    <a:r>
                      <a:rPr lang="en-US" smtClean="0"/>
                      <a:t>860,1</a:t>
                    </a:r>
                    <a:endParaRPr lang="ru-RU" smtClean="0"/>
                  </a:p>
                  <a:p>
                    <a:r>
                      <a:rPr lang="ru-RU" smtClean="0"/>
                      <a:t>(19,6%)</a:t>
                    </a:r>
                    <a:r>
                      <a:rPr lang="en-US" smtClean="0"/>
                      <a:t>  </a:t>
                    </a:r>
                    <a:endParaRPr lang="en-US"/>
                  </a:p>
                </c:rich>
              </c:tx>
              <c:showVal val="1"/>
            </c:dLbl>
            <c:numFmt formatCode="#,##0.0\ _₽" sourceLinked="0"/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ФОТ </c:v>
                </c:pt>
                <c:pt idx="2">
                  <c:v>матстатьи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41648.300000000003</c:v>
                </c:pt>
                <c:pt idx="1">
                  <c:v>1</c:v>
                </c:pt>
                <c:pt idx="2">
                  <c:v>19571.3</c:v>
                </c:pt>
              </c:numCache>
            </c:numRef>
          </c:val>
        </c:ser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0"/>
  <c:chart>
    <c:autoTitleDeleted val="1"/>
    <c:plotArea>
      <c:layout>
        <c:manualLayout>
          <c:layoutTarget val="inner"/>
          <c:xMode val="edge"/>
          <c:yMode val="edge"/>
          <c:x val="8.5950868137608466E-2"/>
          <c:y val="0.17494468287618647"/>
          <c:w val="0.76286551879663633"/>
          <c:h val="0.7866771307810465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spPr>
              <a:gradFill rotWithShape="1">
                <a:gsLst>
                  <a:gs pos="0">
                    <a:schemeClr val="accent6">
                      <a:lumMod val="95000"/>
                    </a:schemeClr>
                  </a:gs>
                  <a:gs pos="100000">
                    <a:schemeClr val="accent6">
                      <a:shade val="82000"/>
                      <a:satMod val="125000"/>
                      <a:lumMod val="74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6"/>
                </a:solidFill>
                <a:prstDash val="solid"/>
              </a:ln>
              <a:effectLst>
                <a:outerShdw blurRad="40005" dist="22984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r"/>
              </a:scene3d>
              <a:sp3d prstMaterial="matte">
                <a:bevelT w="19050" h="38100"/>
              </a:sp3d>
            </c:spPr>
          </c:dPt>
          <c:dPt>
            <c:idx val="2"/>
            <c:explosion val="0"/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-0.16102270830954557"/>
                  <c:y val="-0.12373527338056821"/>
                </c:manualLayout>
              </c:layout>
              <c:showVal val="1"/>
            </c:dLbl>
            <c:dLbl>
              <c:idx val="1"/>
              <c:delete val="1"/>
            </c:dLbl>
            <c:dLbl>
              <c:idx val="2"/>
              <c:layout>
                <c:manualLayout>
                  <c:x val="0.14680714258529054"/>
                  <c:y val="0.13839023510127488"/>
                </c:manualLayout>
              </c:layout>
              <c:showVal val="1"/>
            </c:dLbl>
            <c:dLbl>
              <c:idx val="3"/>
              <c:layout>
                <c:manualLayout>
                  <c:x val="-3.1729624806368407E-4"/>
                  <c:y val="1.24180274870383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 </a:t>
                    </a:r>
                    <a:r>
                      <a:rPr lang="en-US" smtClean="0"/>
                      <a:t>860,1</a:t>
                    </a:r>
                    <a:endParaRPr lang="ru-RU" smtClean="0"/>
                  </a:p>
                  <a:p>
                    <a:r>
                      <a:rPr lang="ru-RU" smtClean="0"/>
                      <a:t>(19,6%)</a:t>
                    </a:r>
                    <a:r>
                      <a:rPr lang="en-US" smtClean="0"/>
                      <a:t>  </a:t>
                    </a:r>
                    <a:endParaRPr lang="en-US"/>
                  </a:p>
                </c:rich>
              </c:tx>
              <c:showVal val="1"/>
            </c:dLbl>
            <c:numFmt formatCode="#,##0.0\ _₽" sourceLinked="0"/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ФОТ </c:v>
                </c:pt>
                <c:pt idx="2">
                  <c:v>матстатьи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48793.599999999999</c:v>
                </c:pt>
                <c:pt idx="1">
                  <c:v>1</c:v>
                </c:pt>
                <c:pt idx="2">
                  <c:v>22925.9</c:v>
                </c:pt>
              </c:numCache>
            </c:numRef>
          </c:val>
        </c:ser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sideWall>
      <c:spPr>
        <a:ln>
          <a:noFill/>
        </a:ln>
      </c:spPr>
    </c:sideWall>
    <c:backWall>
      <c:spPr>
        <a:ln>
          <a:noFill/>
        </a:ln>
      </c:spPr>
    </c:backWall>
    <c:plotArea>
      <c:layout>
        <c:manualLayout>
          <c:layoutTarget val="inner"/>
          <c:xMode val="edge"/>
          <c:yMode val="edge"/>
          <c:x val="0.10829789445996539"/>
          <c:y val="2.0108038043070976E-2"/>
          <c:w val="0.84116469816272954"/>
          <c:h val="0.77620686051777465"/>
        </c:manualLayout>
      </c:layout>
      <c:bar3D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ОТ с начислениями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>
                        <a:solidFill>
                          <a:schemeClr val="bg2"/>
                        </a:solidFill>
                      </a:rPr>
                      <a:t>35 </a:t>
                    </a:r>
                    <a:r>
                      <a:rPr lang="en-US" smtClean="0">
                        <a:solidFill>
                          <a:schemeClr val="bg2"/>
                        </a:solidFill>
                      </a:rPr>
                      <a:t>221,7</a:t>
                    </a:r>
                    <a:endParaRPr lang="ru-RU" smtClean="0">
                      <a:solidFill>
                        <a:schemeClr val="bg2"/>
                      </a:solidFill>
                    </a:endParaRPr>
                  </a:p>
                  <a:p>
                    <a:r>
                      <a:rPr lang="ru-RU" smtClean="0">
                        <a:solidFill>
                          <a:schemeClr val="bg2"/>
                        </a:solidFill>
                      </a:rPr>
                      <a:t>68,7%</a:t>
                    </a:r>
                    <a:r>
                      <a:rPr lang="en-US" smtClean="0">
                        <a:solidFill>
                          <a:schemeClr val="bg2"/>
                        </a:solidFill>
                      </a:rPr>
                      <a:t>  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>
                        <a:solidFill>
                          <a:schemeClr val="bg2"/>
                        </a:solidFill>
                      </a:rPr>
                      <a:t>41 </a:t>
                    </a:r>
                    <a:r>
                      <a:rPr lang="en-US" smtClean="0">
                        <a:solidFill>
                          <a:schemeClr val="bg2"/>
                        </a:solidFill>
                      </a:rPr>
                      <a:t>648,3</a:t>
                    </a:r>
                    <a:endParaRPr lang="ru-RU" smtClean="0">
                      <a:solidFill>
                        <a:schemeClr val="bg2"/>
                      </a:solidFill>
                    </a:endParaRPr>
                  </a:p>
                  <a:p>
                    <a:r>
                      <a:rPr lang="ru-RU" smtClean="0">
                        <a:solidFill>
                          <a:schemeClr val="bg2"/>
                        </a:solidFill>
                      </a:rPr>
                      <a:t>68,0%</a:t>
                    </a:r>
                    <a:r>
                      <a:rPr lang="en-US" smtClean="0">
                        <a:solidFill>
                          <a:schemeClr val="bg2"/>
                        </a:solidFill>
                      </a:rPr>
                      <a:t>  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>
                        <a:solidFill>
                          <a:schemeClr val="bg2"/>
                        </a:solidFill>
                      </a:rPr>
                      <a:t>48 </a:t>
                    </a:r>
                    <a:r>
                      <a:rPr lang="en-US" smtClean="0">
                        <a:solidFill>
                          <a:schemeClr val="bg2"/>
                        </a:solidFill>
                      </a:rPr>
                      <a:t>793,6</a:t>
                    </a:r>
                    <a:endParaRPr lang="ru-RU" smtClean="0">
                      <a:solidFill>
                        <a:schemeClr val="bg2"/>
                      </a:solidFill>
                    </a:endParaRPr>
                  </a:p>
                  <a:p>
                    <a:r>
                      <a:rPr lang="ru-RU" smtClean="0">
                        <a:solidFill>
                          <a:schemeClr val="bg2"/>
                        </a:solidFill>
                      </a:rPr>
                      <a:t>68,0%</a:t>
                    </a:r>
                    <a:r>
                      <a:rPr lang="en-US" smtClean="0">
                        <a:solidFill>
                          <a:schemeClr val="bg2"/>
                        </a:solidFill>
                      </a:rPr>
                      <a:t>  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bg2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Лист1!$B$2:$B$4</c:f>
              <c:numCache>
                <c:formatCode>#,##0.0\ _₽</c:formatCode>
                <c:ptCount val="3"/>
                <c:pt idx="0">
                  <c:v>35221.699999999997</c:v>
                </c:pt>
                <c:pt idx="1">
                  <c:v>41648.300000000003</c:v>
                </c:pt>
                <c:pt idx="2">
                  <c:v>48793.599999999999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E9A-BD47-87C9-DF98917A0AF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Услуги связи</c:v>
                </c:pt>
              </c:strCache>
            </c:strRef>
          </c:tx>
          <c:dLbls>
            <c:dLbl>
              <c:idx val="0"/>
              <c:layout>
                <c:manualLayout>
                  <c:x val="-7.6192970654222021E-3"/>
                  <c:y val="-0.11394554891073549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167,6</a:t>
                    </a:r>
                    <a:endParaRPr lang="ru-RU" dirty="0" smtClean="0"/>
                  </a:p>
                  <a:p>
                    <a:r>
                      <a:rPr lang="ru-RU" dirty="0" smtClean="0"/>
                      <a:t>0,3%</a:t>
                    </a:r>
                    <a:r>
                      <a:rPr lang="en-US" dirty="0" smtClean="0"/>
                      <a:t>  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0"/>
                  <c:y val="-0.1139455489107355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166,9</a:t>
                    </a:r>
                    <a:endParaRPr lang="ru-RU" dirty="0" smtClean="0"/>
                  </a:p>
                  <a:p>
                    <a:r>
                      <a:rPr lang="ru-RU" dirty="0" smtClean="0"/>
                      <a:t>0,3%</a:t>
                    </a:r>
                    <a:r>
                      <a:rPr lang="en-US" dirty="0" smtClean="0"/>
                      <a:t>  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-2.2857891196266602E-2"/>
                  <c:y val="-0.1161797753599655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232,1</a:t>
                    </a:r>
                    <a:endParaRPr lang="ru-RU" dirty="0" smtClean="0"/>
                  </a:p>
                  <a:p>
                    <a:r>
                      <a:rPr lang="ru-RU" dirty="0" smtClean="0"/>
                      <a:t>0,3%</a:t>
                    </a:r>
                    <a:r>
                      <a:rPr lang="en-US" dirty="0" smtClean="0"/>
                      <a:t>  </a:t>
                    </a:r>
                    <a:endParaRPr lang="en-US" dirty="0"/>
                  </a:p>
                </c:rich>
              </c:tx>
              <c:showVal val="1"/>
            </c:dLbl>
            <c:spPr>
              <a:ln>
                <a:solidFill>
                  <a:schemeClr val="accent1"/>
                </a:solidFill>
              </a:ln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Лист1!$C$2:$C$4</c:f>
              <c:numCache>
                <c:formatCode>#,##0.0\ _₽</c:formatCode>
                <c:ptCount val="3"/>
                <c:pt idx="0">
                  <c:v>167.6</c:v>
                </c:pt>
                <c:pt idx="1">
                  <c:v>166.9</c:v>
                </c:pt>
                <c:pt idx="2">
                  <c:v>232.1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9E9A-BD47-87C9-DF98917A0AF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Комм.услуги</c:v>
                </c:pt>
              </c:strCache>
            </c:strRef>
          </c:tx>
          <c:dLbls>
            <c:dLbl>
              <c:idx val="0"/>
              <c:layout>
                <c:manualLayout>
                  <c:x val="3.9184956336456765E-2"/>
                  <c:y val="-0.11394554891073549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2 583,1</a:t>
                    </a:r>
                    <a:endParaRPr lang="ru-RU" dirty="0" smtClean="0"/>
                  </a:p>
                  <a:p>
                    <a:r>
                      <a:rPr lang="ru-RU" dirty="0" smtClean="0"/>
                      <a:t>5,0%</a:t>
                    </a:r>
                    <a:r>
                      <a:rPr lang="en-US" dirty="0" smtClean="0"/>
                      <a:t>  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4.4627311383186902E-2"/>
                  <c:y val="-0.1139455489107355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</a:t>
                    </a:r>
                    <a:r>
                      <a:rPr lang="en-US" dirty="0" smtClean="0"/>
                      <a:t>672,0</a:t>
                    </a:r>
                    <a:endParaRPr lang="ru-RU" dirty="0" smtClean="0"/>
                  </a:p>
                  <a:p>
                    <a:r>
                      <a:rPr lang="ru-RU" dirty="0" smtClean="0"/>
                      <a:t>4,4%</a:t>
                    </a:r>
                    <a:r>
                      <a:rPr lang="en-US" dirty="0" smtClean="0"/>
                      <a:t>  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3.2654130280380791E-2"/>
                  <c:y val="-0.1161797753599655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3 318,0</a:t>
                    </a:r>
                    <a:endParaRPr lang="ru-RU" dirty="0" smtClean="0"/>
                  </a:p>
                  <a:p>
                    <a:r>
                      <a:rPr lang="ru-RU" dirty="0" smtClean="0"/>
                      <a:t>4,6%</a:t>
                    </a:r>
                    <a:r>
                      <a:rPr lang="en-US" dirty="0" smtClean="0"/>
                      <a:t>  </a:t>
                    </a:r>
                    <a:endParaRPr lang="en-US" dirty="0"/>
                  </a:p>
                </c:rich>
              </c:tx>
              <c:showVal val="1"/>
            </c:dLbl>
            <c:spPr>
              <a:ln>
                <a:solidFill>
                  <a:schemeClr val="accent1"/>
                </a:solidFill>
              </a:ln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Лист1!$D$2:$D$4</c:f>
              <c:numCache>
                <c:formatCode>#,##0.0\ _₽</c:formatCode>
                <c:ptCount val="3"/>
                <c:pt idx="0">
                  <c:v>2583.1</c:v>
                </c:pt>
                <c:pt idx="1">
                  <c:v>2672</c:v>
                </c:pt>
                <c:pt idx="2">
                  <c:v>3318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9E9A-BD47-87C9-DF98917A0AF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Медикаменты и перев.средства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6 </a:t>
                    </a:r>
                    <a:r>
                      <a:rPr lang="en-US" smtClean="0"/>
                      <a:t>330,4</a:t>
                    </a:r>
                    <a:endParaRPr lang="ru-RU" smtClean="0"/>
                  </a:p>
                  <a:p>
                    <a:r>
                      <a:rPr lang="ru-RU" smtClean="0"/>
                      <a:t>12,3%</a:t>
                    </a:r>
                    <a:r>
                      <a:rPr lang="en-US" smtClean="0"/>
                      <a:t>  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8 </a:t>
                    </a:r>
                    <a:r>
                      <a:rPr lang="en-US" smtClean="0"/>
                      <a:t>003,3</a:t>
                    </a:r>
                    <a:endParaRPr lang="ru-RU" smtClean="0"/>
                  </a:p>
                  <a:p>
                    <a:r>
                      <a:rPr lang="ru-RU" smtClean="0"/>
                      <a:t>13,1%</a:t>
                    </a:r>
                    <a:r>
                      <a:rPr lang="en-US" smtClean="0"/>
                      <a:t>  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9 </a:t>
                    </a:r>
                    <a:r>
                      <a:rPr lang="en-US" smtClean="0"/>
                      <a:t>250,9</a:t>
                    </a:r>
                    <a:endParaRPr lang="ru-RU" smtClean="0"/>
                  </a:p>
                  <a:p>
                    <a:r>
                      <a:rPr lang="ru-RU" smtClean="0"/>
                      <a:t>12,9%</a:t>
                    </a:r>
                    <a:r>
                      <a:rPr lang="en-US" smtClean="0"/>
                      <a:t>  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Лист1!$E$2:$E$4</c:f>
              <c:numCache>
                <c:formatCode>#,##0.0\ _₽</c:formatCode>
                <c:ptCount val="3"/>
                <c:pt idx="0">
                  <c:v>6330.4</c:v>
                </c:pt>
                <c:pt idx="1">
                  <c:v>8003.3</c:v>
                </c:pt>
                <c:pt idx="2">
                  <c:v>9250.9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3-9E9A-BD47-87C9-DF98917A0AFF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Прочие расходы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6 </a:t>
                    </a:r>
                    <a:r>
                      <a:rPr lang="en-US" smtClean="0"/>
                      <a:t>997,7</a:t>
                    </a:r>
                    <a:endParaRPr lang="ru-RU" smtClean="0"/>
                  </a:p>
                  <a:p>
                    <a:r>
                      <a:rPr lang="ru-RU" smtClean="0"/>
                      <a:t>13,7%</a:t>
                    </a:r>
                    <a:r>
                      <a:rPr lang="en-US" smtClean="0"/>
                      <a:t>  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8 </a:t>
                    </a:r>
                    <a:r>
                      <a:rPr lang="en-US" smtClean="0"/>
                      <a:t>729,1</a:t>
                    </a:r>
                    <a:endParaRPr lang="ru-RU" smtClean="0"/>
                  </a:p>
                  <a:p>
                    <a:r>
                      <a:rPr lang="ru-RU" smtClean="0"/>
                      <a:t>14,2%</a:t>
                    </a:r>
                    <a:r>
                      <a:rPr lang="en-US" smtClean="0"/>
                      <a:t>  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10 </a:t>
                    </a:r>
                    <a:r>
                      <a:rPr lang="en-US" smtClean="0"/>
                      <a:t>124,9</a:t>
                    </a:r>
                    <a:endParaRPr lang="ru-RU" smtClean="0"/>
                  </a:p>
                  <a:p>
                    <a:r>
                      <a:rPr lang="ru-RU" smtClean="0"/>
                      <a:t>14,2%</a:t>
                    </a:r>
                    <a:r>
                      <a:rPr lang="en-US" smtClean="0"/>
                      <a:t>  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Лист1!$F$2:$F$4</c:f>
              <c:numCache>
                <c:formatCode>#,##0.0\ _₽</c:formatCode>
                <c:ptCount val="3"/>
                <c:pt idx="0">
                  <c:v>6997.7000000000025</c:v>
                </c:pt>
                <c:pt idx="1">
                  <c:v>8729.0999999999585</c:v>
                </c:pt>
                <c:pt idx="2">
                  <c:v>10124.900000000003</c:v>
                </c:pt>
              </c:numCache>
            </c:numRef>
          </c:val>
        </c:ser>
        <c:shape val="box"/>
        <c:axId val="113333760"/>
        <c:axId val="113335296"/>
        <c:axId val="0"/>
      </c:bar3DChart>
      <c:catAx>
        <c:axId val="113333760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lang="en-US" sz="1600"/>
            </a:pPr>
            <a:endParaRPr lang="ru-RU"/>
          </a:p>
        </c:txPr>
        <c:crossAx val="113335296"/>
        <c:crosses val="autoZero"/>
        <c:auto val="1"/>
        <c:lblAlgn val="ctr"/>
        <c:lblOffset val="100"/>
      </c:catAx>
      <c:valAx>
        <c:axId val="113335296"/>
        <c:scaling>
          <c:orientation val="minMax"/>
        </c:scaling>
        <c:axPos val="b"/>
        <c:majorGridlines/>
        <c:numFmt formatCode="General" sourceLinked="0"/>
        <c:tickLblPos val="nextTo"/>
        <c:txPr>
          <a:bodyPr/>
          <a:lstStyle/>
          <a:p>
            <a:pPr>
              <a:defRPr lang="en-US" sz="1600"/>
            </a:pPr>
            <a:endParaRPr lang="ru-RU"/>
          </a:p>
        </c:txPr>
        <c:crossAx val="1133337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8.7311351706036711E-2"/>
          <c:y val="0.88659435982726109"/>
          <c:w val="0.9033939983079845"/>
          <c:h val="0.11340564017272858"/>
        </c:manualLayout>
      </c:layout>
      <c:txPr>
        <a:bodyPr/>
        <a:lstStyle/>
        <a:p>
          <a:pPr>
            <a:defRPr lang="en-US" sz="1400"/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 контрактов</c:v>
                </c:pt>
              </c:strCache>
            </c:strRef>
          </c:tx>
          <c:dLbls>
            <c:dLbl>
              <c:idx val="0"/>
              <c:layout>
                <c:manualLayout>
                  <c:x val="5.3832792959703675E-3"/>
                  <c:y val="8.8174321897741242E-2"/>
                </c:manualLayout>
              </c:layout>
              <c:showVal val="1"/>
            </c:dLbl>
            <c:dLbl>
              <c:idx val="1"/>
              <c:layout>
                <c:manualLayout>
                  <c:x val="8.9366218928516351E-3"/>
                  <c:y val="0.11154026084491069"/>
                </c:manualLayout>
              </c:layout>
              <c:showVal val="1"/>
            </c:dLbl>
            <c:dLbl>
              <c:idx val="2"/>
              <c:layout>
                <c:manualLayout>
                  <c:x val="2.2540142041068412E-2"/>
                  <c:y val="8.7215291560343994E-2"/>
                </c:manualLayout>
              </c:layout>
              <c:showVal val="1"/>
            </c:dLbl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2024г</c:v>
                </c:pt>
                <c:pt idx="1">
                  <c:v>2025г</c:v>
                </c:pt>
                <c:pt idx="2">
                  <c:v>2026г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62247.9</c:v>
                </c:pt>
                <c:pt idx="1">
                  <c:v>99628.4</c:v>
                </c:pt>
                <c:pt idx="2">
                  <c:v>136559.29999999999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Кассовые расходы</c:v>
                </c:pt>
              </c:strCache>
            </c:strRef>
          </c:tx>
          <c:dLbls>
            <c:dLbl>
              <c:idx val="0"/>
              <c:layout>
                <c:manualLayout>
                  <c:x val="-4.3031110081828009E-3"/>
                  <c:y val="0.16191239013325781"/>
                </c:manualLayout>
              </c:layout>
              <c:showVal val="1"/>
            </c:dLbl>
            <c:dLbl>
              <c:idx val="1"/>
              <c:layout>
                <c:manualLayout>
                  <c:x val="1.66531573259226E-2"/>
                  <c:y val="0.13522564029864842"/>
                </c:manualLayout>
              </c:layout>
              <c:showVal val="1"/>
            </c:dLbl>
            <c:spPr>
              <a:solidFill>
                <a:schemeClr val="bg1"/>
              </a:solidFill>
              <a:ln>
                <a:solidFill>
                  <a:schemeClr val="tx2"/>
                </a:solidFill>
              </a:ln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2024г</c:v>
                </c:pt>
                <c:pt idx="1">
                  <c:v>2025г</c:v>
                </c:pt>
                <c:pt idx="2">
                  <c:v>2026г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51916.800000000003</c:v>
                </c:pt>
                <c:pt idx="1">
                  <c:v>75327.199999999997</c:v>
                </c:pt>
              </c:numCache>
            </c:numRef>
          </c:val>
        </c:ser>
        <c:shape val="box"/>
        <c:axId val="232658432"/>
        <c:axId val="233190144"/>
        <c:axId val="0"/>
      </c:bar3DChart>
      <c:catAx>
        <c:axId val="23265843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233190144"/>
        <c:crosses val="autoZero"/>
        <c:auto val="1"/>
        <c:lblAlgn val="ctr"/>
        <c:lblOffset val="100"/>
      </c:catAx>
      <c:valAx>
        <c:axId val="23319014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23265843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rosmedex.ru/control" TargetMode="External"/><Relationship Id="rId2" Type="http://schemas.openxmlformats.org/officeDocument/2006/relationships/hyperlink" Target="https://rosmedex.ru/raiting" TargetMode="External"/><Relationship Id="rId1" Type="http://schemas.openxmlformats.org/officeDocument/2006/relationships/hyperlink" Target="https://rosmedex.ru/organisation" TargetMode="External"/><Relationship Id="rId5" Type="http://schemas.openxmlformats.org/officeDocument/2006/relationships/hyperlink" Target="https://rosmedex.ru/infosystems" TargetMode="External"/><Relationship Id="rId4" Type="http://schemas.openxmlformats.org/officeDocument/2006/relationships/hyperlink" Target="https://rosmedex.ru/economy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B00B53-91BF-4841-9CBC-5BE18B507210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D44EB3C-E07C-4642-BB93-284C76A0C8E7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accent3">
                  <a:lumMod val="20000"/>
                  <a:lumOff val="80000"/>
                </a:schemeClr>
              </a:solidFill>
              <a:hlinkClick xmlns:r="http://schemas.openxmlformats.org/officeDocument/2006/relationships" r:id="rId1"/>
            </a:rPr>
            <a:t>Организация</a:t>
          </a:r>
          <a:br>
            <a:rPr lang="ru-RU" sz="1400" b="1" dirty="0" smtClean="0">
              <a:solidFill>
                <a:schemeClr val="accent3">
                  <a:lumMod val="20000"/>
                  <a:lumOff val="80000"/>
                </a:schemeClr>
              </a:solidFill>
              <a:hlinkClick xmlns:r="http://schemas.openxmlformats.org/officeDocument/2006/relationships" r:id="rId1"/>
            </a:rPr>
          </a:br>
          <a:r>
            <a:rPr lang="ru-RU" sz="1400" b="1" dirty="0" smtClean="0">
              <a:solidFill>
                <a:schemeClr val="accent3">
                  <a:lumMod val="20000"/>
                  <a:lumOff val="80000"/>
                </a:schemeClr>
              </a:solidFill>
              <a:hlinkClick xmlns:r="http://schemas.openxmlformats.org/officeDocument/2006/relationships" r:id="rId1"/>
            </a:rPr>
            <a:t>и управление здравоохранением</a:t>
          </a:r>
          <a:endParaRPr lang="ru-RU" sz="1400" dirty="0">
            <a:solidFill>
              <a:schemeClr val="accent3">
                <a:lumMod val="20000"/>
                <a:lumOff val="80000"/>
              </a:schemeClr>
            </a:solidFill>
          </a:endParaRPr>
        </a:p>
      </dgm:t>
    </dgm:pt>
    <dgm:pt modelId="{305BD993-EAAC-4363-BFEB-0892B5008CF8}" type="parTrans" cxnId="{7883C833-B0DF-4125-B919-8A88935695EE}">
      <dgm:prSet/>
      <dgm:spPr/>
      <dgm:t>
        <a:bodyPr/>
        <a:lstStyle/>
        <a:p>
          <a:endParaRPr lang="ru-RU"/>
        </a:p>
      </dgm:t>
    </dgm:pt>
    <dgm:pt modelId="{4CA27C68-6984-4A73-A4E2-43CC1C600AFA}" type="sibTrans" cxnId="{7883C833-B0DF-4125-B919-8A88935695EE}">
      <dgm:prSet/>
      <dgm:spPr/>
      <dgm:t>
        <a:bodyPr/>
        <a:lstStyle/>
        <a:p>
          <a:endParaRPr lang="ru-RU"/>
        </a:p>
      </dgm:t>
    </dgm:pt>
    <dgm:pt modelId="{34923034-FE9D-4BCB-B9B7-7E2792D73F44}">
      <dgm:prSet phldrT="[Текст]" custT="1"/>
      <dgm:spPr/>
      <dgm:t>
        <a:bodyPr/>
        <a:lstStyle/>
        <a:p>
          <a:r>
            <a:rPr lang="ru-RU" sz="1100" dirty="0" smtClean="0"/>
            <a:t>- Клинические рекомендации</a:t>
          </a:r>
          <a:br>
            <a:rPr lang="ru-RU" sz="1100" dirty="0" smtClean="0"/>
          </a:br>
          <a:r>
            <a:rPr lang="ru-RU" sz="1100" dirty="0" smtClean="0"/>
            <a:t>- Номенклатура медицинских услуг</a:t>
          </a:r>
          <a:br>
            <a:rPr lang="ru-RU" sz="1100" dirty="0" smtClean="0"/>
          </a:br>
          <a:r>
            <a:rPr lang="ru-RU" sz="1100" dirty="0" smtClean="0"/>
            <a:t>-Лекарственное обеспечение</a:t>
          </a:r>
          <a:endParaRPr lang="ru-RU" sz="1100" dirty="0"/>
        </a:p>
      </dgm:t>
    </dgm:pt>
    <dgm:pt modelId="{912E6EC1-4169-4A3D-91D9-5CDD02136D7D}" type="parTrans" cxnId="{EF53C765-E400-4C18-BCA9-39418C203CF7}">
      <dgm:prSet/>
      <dgm:spPr/>
      <dgm:t>
        <a:bodyPr/>
        <a:lstStyle/>
        <a:p>
          <a:endParaRPr lang="ru-RU"/>
        </a:p>
      </dgm:t>
    </dgm:pt>
    <dgm:pt modelId="{43CDFB60-3F1D-42F9-BBD9-BAF5965507A8}" type="sibTrans" cxnId="{EF53C765-E400-4C18-BCA9-39418C203CF7}">
      <dgm:prSet/>
      <dgm:spPr/>
      <dgm:t>
        <a:bodyPr/>
        <a:lstStyle/>
        <a:p>
          <a:endParaRPr lang="ru-RU"/>
        </a:p>
      </dgm:t>
    </dgm:pt>
    <dgm:pt modelId="{CA0DB6AB-621B-41FC-BB96-396272728C58}">
      <dgm:prSet phldrT="[Текст]" custT="1"/>
      <dgm:spPr/>
      <dgm:t>
        <a:bodyPr/>
        <a:lstStyle/>
        <a:p>
          <a:r>
            <a:rPr lang="ru-RU" sz="1400" b="1" dirty="0" smtClean="0">
              <a:hlinkClick xmlns:r="http://schemas.openxmlformats.org/officeDocument/2006/relationships" r:id="rId2"/>
            </a:rPr>
            <a:t>Оценка технологий здравоохранения</a:t>
          </a:r>
          <a:endParaRPr lang="ru-RU" sz="1400" dirty="0"/>
        </a:p>
      </dgm:t>
    </dgm:pt>
    <dgm:pt modelId="{61E2E8F2-A45A-4209-94D7-BE46863759CC}" type="parTrans" cxnId="{5403C9A0-DCA8-4F58-ADBE-82BF6C246E52}">
      <dgm:prSet/>
      <dgm:spPr/>
      <dgm:t>
        <a:bodyPr/>
        <a:lstStyle/>
        <a:p>
          <a:endParaRPr lang="ru-RU"/>
        </a:p>
      </dgm:t>
    </dgm:pt>
    <dgm:pt modelId="{5F995B0F-8CB3-4DF7-B9DE-8B6A850D110E}" type="sibTrans" cxnId="{5403C9A0-DCA8-4F58-ADBE-82BF6C246E52}">
      <dgm:prSet/>
      <dgm:spPr/>
      <dgm:t>
        <a:bodyPr/>
        <a:lstStyle/>
        <a:p>
          <a:endParaRPr lang="ru-RU"/>
        </a:p>
      </dgm:t>
    </dgm:pt>
    <dgm:pt modelId="{763A50C1-B797-4387-82AE-285A654E6383}">
      <dgm:prSet phldrT="[Текст]" custT="1"/>
      <dgm:spPr/>
      <dgm:t>
        <a:bodyPr/>
        <a:lstStyle/>
        <a:p>
          <a:r>
            <a:rPr lang="ru-RU" sz="1000" dirty="0" smtClean="0"/>
            <a:t>— Комплексная оценка: перечни ЖНВЛП и ВЗН</a:t>
          </a:r>
          <a:br>
            <a:rPr lang="ru-RU" sz="1000" dirty="0" smtClean="0"/>
          </a:br>
          <a:r>
            <a:rPr lang="ru-RU" sz="1000" dirty="0" smtClean="0"/>
            <a:t>— Экспертиза для закупок в рамках фонда «Круг добра»</a:t>
          </a:r>
          <a:br>
            <a:rPr lang="ru-RU" sz="1000" dirty="0" smtClean="0"/>
          </a:br>
          <a:r>
            <a:rPr lang="ru-RU" sz="1000" dirty="0" smtClean="0"/>
            <a:t>— Клиническая апробация</a:t>
          </a:r>
          <a:br>
            <a:rPr lang="ru-RU" sz="1000" dirty="0" smtClean="0"/>
          </a:br>
          <a:r>
            <a:rPr lang="ru-RU" sz="1000" dirty="0" smtClean="0"/>
            <a:t>— Анализ экономических последствий применения технологий (влияние на бюджет)</a:t>
          </a:r>
          <a:endParaRPr lang="ru-RU" sz="1000" dirty="0"/>
        </a:p>
      </dgm:t>
    </dgm:pt>
    <dgm:pt modelId="{4EDF1A02-FDA5-46F4-B9D3-0B28AF646942}" type="parTrans" cxnId="{4B993E87-9BB9-46F4-B027-0E8865F23519}">
      <dgm:prSet/>
      <dgm:spPr/>
      <dgm:t>
        <a:bodyPr/>
        <a:lstStyle/>
        <a:p>
          <a:endParaRPr lang="ru-RU"/>
        </a:p>
      </dgm:t>
    </dgm:pt>
    <dgm:pt modelId="{88E4BA0F-59EE-42BC-9ACE-BF7385CE96B6}" type="sibTrans" cxnId="{4B993E87-9BB9-46F4-B027-0E8865F23519}">
      <dgm:prSet/>
      <dgm:spPr/>
      <dgm:t>
        <a:bodyPr/>
        <a:lstStyle/>
        <a:p>
          <a:endParaRPr lang="ru-RU"/>
        </a:p>
      </dgm:t>
    </dgm:pt>
    <dgm:pt modelId="{3BB23AF0-5555-4F6E-8D0D-3E093B825FD5}">
      <dgm:prSet phldrT="[Текст]" custT="1"/>
      <dgm:spPr/>
      <dgm:t>
        <a:bodyPr/>
        <a:lstStyle/>
        <a:p>
          <a:r>
            <a:rPr lang="ru-RU" sz="1400" b="1" dirty="0" smtClean="0">
              <a:hlinkClick xmlns:r="http://schemas.openxmlformats.org/officeDocument/2006/relationships" r:id="rId3"/>
            </a:rPr>
            <a:t>Контроль качества медицинской помощи</a:t>
          </a:r>
          <a:endParaRPr lang="ru-RU" sz="1400" dirty="0"/>
        </a:p>
      </dgm:t>
    </dgm:pt>
    <dgm:pt modelId="{2B702190-984B-461D-87E5-3182A46B300F}" type="parTrans" cxnId="{A2BC8A12-E0FE-4BBC-B4B3-5629D3AD572D}">
      <dgm:prSet/>
      <dgm:spPr/>
      <dgm:t>
        <a:bodyPr/>
        <a:lstStyle/>
        <a:p>
          <a:endParaRPr lang="ru-RU"/>
        </a:p>
      </dgm:t>
    </dgm:pt>
    <dgm:pt modelId="{63473B1C-76C3-49E7-9662-5639681DD044}" type="sibTrans" cxnId="{A2BC8A12-E0FE-4BBC-B4B3-5629D3AD572D}">
      <dgm:prSet/>
      <dgm:spPr/>
      <dgm:t>
        <a:bodyPr/>
        <a:lstStyle/>
        <a:p>
          <a:endParaRPr lang="ru-RU"/>
        </a:p>
      </dgm:t>
    </dgm:pt>
    <dgm:pt modelId="{712018EB-3BDD-43FD-9893-F7BAF7E13546}">
      <dgm:prSet phldrT="[Текст]" custT="1"/>
      <dgm:spPr/>
      <dgm:t>
        <a:bodyPr/>
        <a:lstStyle/>
        <a:p>
          <a:r>
            <a:rPr lang="ru-RU" sz="1100" dirty="0" smtClean="0"/>
            <a:t>— Критерии качества медицинской помощи</a:t>
          </a:r>
          <a:br>
            <a:rPr lang="ru-RU" sz="1100" dirty="0" smtClean="0"/>
          </a:br>
          <a:r>
            <a:rPr lang="ru-RU" sz="1100" dirty="0" smtClean="0"/>
            <a:t>— Система менеджмента</a:t>
          </a:r>
          <a:br>
            <a:rPr lang="ru-RU" sz="1100" dirty="0" smtClean="0"/>
          </a:br>
          <a:r>
            <a:rPr lang="ru-RU" sz="1100" dirty="0" smtClean="0"/>
            <a:t>— «Бережливые» технологии</a:t>
          </a:r>
          <a:endParaRPr lang="ru-RU" sz="1100" dirty="0"/>
        </a:p>
      </dgm:t>
    </dgm:pt>
    <dgm:pt modelId="{5962DCEF-BC5C-4563-9EDB-9561F6EF52AC}" type="parTrans" cxnId="{E8CD5E7D-A83E-420A-9AD6-60272A9F8A2B}">
      <dgm:prSet/>
      <dgm:spPr/>
      <dgm:t>
        <a:bodyPr/>
        <a:lstStyle/>
        <a:p>
          <a:endParaRPr lang="ru-RU"/>
        </a:p>
      </dgm:t>
    </dgm:pt>
    <dgm:pt modelId="{ACFA864D-64D9-4E09-BF02-7296BE897090}" type="sibTrans" cxnId="{E8CD5E7D-A83E-420A-9AD6-60272A9F8A2B}">
      <dgm:prSet/>
      <dgm:spPr/>
      <dgm:t>
        <a:bodyPr/>
        <a:lstStyle/>
        <a:p>
          <a:endParaRPr lang="ru-RU"/>
        </a:p>
      </dgm:t>
    </dgm:pt>
    <dgm:pt modelId="{38A394F3-7684-4DB9-AEEC-B1763DA383F3}">
      <dgm:prSet custT="1"/>
      <dgm:spPr/>
      <dgm:t>
        <a:bodyPr/>
        <a:lstStyle/>
        <a:p>
          <a:r>
            <a:rPr lang="ru-RU" sz="1200" b="1" dirty="0" smtClean="0">
              <a:hlinkClick xmlns:r="http://schemas.openxmlformats.org/officeDocument/2006/relationships" r:id="rId4"/>
            </a:rPr>
            <a:t>Финансирование</a:t>
          </a:r>
          <a:br>
            <a:rPr lang="ru-RU" sz="1200" b="1" dirty="0" smtClean="0">
              <a:hlinkClick xmlns:r="http://schemas.openxmlformats.org/officeDocument/2006/relationships" r:id="rId4"/>
            </a:rPr>
          </a:br>
          <a:r>
            <a:rPr lang="ru-RU" sz="1200" b="1" dirty="0" smtClean="0">
              <a:hlinkClick xmlns:r="http://schemas.openxmlformats.org/officeDocument/2006/relationships" r:id="rId4"/>
            </a:rPr>
            <a:t>и экономика здравоохранения</a:t>
          </a:r>
          <a:endParaRPr lang="ru-RU" sz="1200" dirty="0"/>
        </a:p>
      </dgm:t>
    </dgm:pt>
    <dgm:pt modelId="{73920452-6315-46BF-9B7B-59C26DE5AD7E}" type="parTrans" cxnId="{1069FC3B-A938-424C-B91F-E41B09BDE674}">
      <dgm:prSet/>
      <dgm:spPr/>
      <dgm:t>
        <a:bodyPr/>
        <a:lstStyle/>
        <a:p>
          <a:endParaRPr lang="ru-RU"/>
        </a:p>
      </dgm:t>
    </dgm:pt>
    <dgm:pt modelId="{E1095690-4C0B-49F7-8809-57052C809167}" type="sibTrans" cxnId="{1069FC3B-A938-424C-B91F-E41B09BDE674}">
      <dgm:prSet/>
      <dgm:spPr/>
      <dgm:t>
        <a:bodyPr/>
        <a:lstStyle/>
        <a:p>
          <a:endParaRPr lang="ru-RU"/>
        </a:p>
      </dgm:t>
    </dgm:pt>
    <dgm:pt modelId="{D4D2CB2E-2C36-4F1E-8564-E8195F56054E}">
      <dgm:prSet custT="1"/>
      <dgm:spPr/>
      <dgm:t>
        <a:bodyPr/>
        <a:lstStyle/>
        <a:p>
          <a:r>
            <a:rPr lang="ru-RU" sz="1400" b="1" dirty="0" smtClean="0">
              <a:hlinkClick xmlns:r="http://schemas.openxmlformats.org/officeDocument/2006/relationships" r:id="rId5"/>
            </a:rPr>
            <a:t>Цифровая</a:t>
          </a:r>
          <a:br>
            <a:rPr lang="ru-RU" sz="1400" b="1" dirty="0" smtClean="0">
              <a:hlinkClick xmlns:r="http://schemas.openxmlformats.org/officeDocument/2006/relationships" r:id="rId5"/>
            </a:rPr>
          </a:br>
          <a:r>
            <a:rPr lang="ru-RU" sz="1400" b="1" dirty="0" smtClean="0">
              <a:hlinkClick xmlns:r="http://schemas.openxmlformats.org/officeDocument/2006/relationships" r:id="rId5"/>
            </a:rPr>
            <a:t>трансформация</a:t>
          </a:r>
          <a:endParaRPr lang="ru-RU" sz="1400" dirty="0"/>
        </a:p>
      </dgm:t>
    </dgm:pt>
    <dgm:pt modelId="{37DF3FD9-E08F-4553-B64E-62CCC045154E}" type="parTrans" cxnId="{8DBBAF12-BF9D-44AE-B03F-9B3CFE85C4F9}">
      <dgm:prSet/>
      <dgm:spPr/>
      <dgm:t>
        <a:bodyPr/>
        <a:lstStyle/>
        <a:p>
          <a:endParaRPr lang="ru-RU"/>
        </a:p>
      </dgm:t>
    </dgm:pt>
    <dgm:pt modelId="{7BE3C09D-5CDD-442E-A2C9-17F0654E9FEB}" type="sibTrans" cxnId="{8DBBAF12-BF9D-44AE-B03F-9B3CFE85C4F9}">
      <dgm:prSet/>
      <dgm:spPr/>
      <dgm:t>
        <a:bodyPr/>
        <a:lstStyle/>
        <a:p>
          <a:endParaRPr lang="ru-RU"/>
        </a:p>
      </dgm:t>
    </dgm:pt>
    <dgm:pt modelId="{20C151C1-55D2-4340-91C2-97262D2E9C84}">
      <dgm:prSet custT="1"/>
      <dgm:spPr/>
      <dgm:t>
        <a:bodyPr/>
        <a:lstStyle/>
        <a:p>
          <a:r>
            <a:rPr lang="ru-RU" sz="1200" dirty="0" smtClean="0"/>
            <a:t>Информационные системы в сфере здравоохранения</a:t>
          </a:r>
          <a:endParaRPr lang="ru-RU" sz="1200" dirty="0"/>
        </a:p>
      </dgm:t>
    </dgm:pt>
    <dgm:pt modelId="{6A558143-DFEC-4295-91C2-EF947CCCA568}" type="parTrans" cxnId="{9DFC08E0-FF50-40CB-BAD7-63BD13552F3A}">
      <dgm:prSet/>
      <dgm:spPr/>
      <dgm:t>
        <a:bodyPr/>
        <a:lstStyle/>
        <a:p>
          <a:endParaRPr lang="ru-RU"/>
        </a:p>
      </dgm:t>
    </dgm:pt>
    <dgm:pt modelId="{DDAE33F1-CD29-46A7-A1D6-EEB99AE1B546}" type="sibTrans" cxnId="{9DFC08E0-FF50-40CB-BAD7-63BD13552F3A}">
      <dgm:prSet/>
      <dgm:spPr/>
      <dgm:t>
        <a:bodyPr/>
        <a:lstStyle/>
        <a:p>
          <a:endParaRPr lang="ru-RU"/>
        </a:p>
      </dgm:t>
    </dgm:pt>
    <dgm:pt modelId="{8CBAF418-760B-4690-8F56-0325F3D74478}">
      <dgm:prSet custT="1"/>
      <dgm:spPr/>
      <dgm:t>
        <a:bodyPr/>
        <a:lstStyle/>
        <a:p>
          <a:r>
            <a:rPr lang="ru-RU" sz="1000" dirty="0" smtClean="0"/>
            <a:t>— Стандарты медицинской помощи</a:t>
          </a:r>
          <a:br>
            <a:rPr lang="ru-RU" sz="1000" dirty="0" smtClean="0"/>
          </a:br>
          <a:r>
            <a:rPr lang="ru-RU" sz="1000" dirty="0" smtClean="0"/>
            <a:t>— Программа государственных гарантий бесплатного оказания гражданам медицинской помощи</a:t>
          </a:r>
          <a:br>
            <a:rPr lang="ru-RU" sz="1000" dirty="0" smtClean="0"/>
          </a:br>
          <a:r>
            <a:rPr lang="ru-RU" sz="1000" dirty="0" smtClean="0"/>
            <a:t>— Способы оплаты медицинской помощи в стационаре</a:t>
          </a:r>
          <a:br>
            <a:rPr lang="ru-RU" sz="1000" dirty="0" smtClean="0"/>
          </a:br>
          <a:r>
            <a:rPr lang="ru-RU" sz="1000" dirty="0" smtClean="0"/>
            <a:t>— Способы оплаты амбулаторной медицинской помощи</a:t>
          </a:r>
          <a:br>
            <a:rPr lang="ru-RU" sz="1000" dirty="0" smtClean="0"/>
          </a:br>
          <a:r>
            <a:rPr lang="ru-RU" sz="1000" dirty="0" smtClean="0"/>
            <a:t>— Высокотехнологичная медицинская помощь (ВМП)</a:t>
          </a:r>
          <a:br>
            <a:rPr lang="ru-RU" sz="1000" dirty="0" smtClean="0"/>
          </a:br>
          <a:r>
            <a:rPr lang="ru-RU" sz="1000" dirty="0" smtClean="0"/>
            <a:t>—Оценка стоимости медицинской помощи</a:t>
          </a:r>
          <a:br>
            <a:rPr lang="ru-RU" sz="1000" dirty="0" smtClean="0"/>
          </a:br>
          <a:r>
            <a:rPr lang="ru-RU" sz="1000" dirty="0" smtClean="0"/>
            <a:t>— Финансовая устойчивость, включая учет затрат</a:t>
          </a:r>
          <a:endParaRPr lang="ru-RU" sz="1000" dirty="0"/>
        </a:p>
      </dgm:t>
    </dgm:pt>
    <dgm:pt modelId="{348296C3-2754-467F-95D2-A0B43ABA2ECC}" type="parTrans" cxnId="{290AF499-C1B3-4F7C-8991-B8E13327E43C}">
      <dgm:prSet/>
      <dgm:spPr/>
      <dgm:t>
        <a:bodyPr/>
        <a:lstStyle/>
        <a:p>
          <a:endParaRPr lang="ru-RU"/>
        </a:p>
      </dgm:t>
    </dgm:pt>
    <dgm:pt modelId="{AD84BD70-451C-426D-840F-1589131F33C8}" type="sibTrans" cxnId="{290AF499-C1B3-4F7C-8991-B8E13327E43C}">
      <dgm:prSet/>
      <dgm:spPr/>
      <dgm:t>
        <a:bodyPr/>
        <a:lstStyle/>
        <a:p>
          <a:endParaRPr lang="ru-RU"/>
        </a:p>
      </dgm:t>
    </dgm:pt>
    <dgm:pt modelId="{CB92FCFF-E065-4D30-811A-309B0E6BAA89}" type="pres">
      <dgm:prSet presAssocID="{CCB00B53-91BF-4841-9CBC-5BE18B50721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085ED60-E5CA-48CF-80C7-A57846980AFD}" type="pres">
      <dgm:prSet presAssocID="{4D44EB3C-E07C-4642-BB93-284C76A0C8E7}" presName="composite" presStyleCnt="0"/>
      <dgm:spPr/>
    </dgm:pt>
    <dgm:pt modelId="{EBE4516B-5E13-4343-9C60-777B885B4378}" type="pres">
      <dgm:prSet presAssocID="{4D44EB3C-E07C-4642-BB93-284C76A0C8E7}" presName="parTx" presStyleLbl="alignNode1" presStyleIdx="0" presStyleCnt="5" custAng="0" custScaleX="107103" custScaleY="186666" custLinFactNeighborX="944" custLinFactNeighborY="-737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513469-DC4B-4A2D-9554-3BFD9B0F3A5E}" type="pres">
      <dgm:prSet presAssocID="{4D44EB3C-E07C-4642-BB93-284C76A0C8E7}" presName="desTx" presStyleLbl="alignAccFollowNode1" presStyleIdx="0" presStyleCnt="5" custScaleX="100532" custScaleY="917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68133B-3F0A-4926-9271-E6B2636610C9}" type="pres">
      <dgm:prSet presAssocID="{4CA27C68-6984-4A73-A4E2-43CC1C600AFA}" presName="space" presStyleCnt="0"/>
      <dgm:spPr/>
    </dgm:pt>
    <dgm:pt modelId="{973A77B2-A67A-41E8-B76C-9960F9B2AF25}" type="pres">
      <dgm:prSet presAssocID="{CA0DB6AB-621B-41FC-BB96-396272728C58}" presName="composite" presStyleCnt="0"/>
      <dgm:spPr/>
    </dgm:pt>
    <dgm:pt modelId="{A10F375A-C7BA-4D12-A7F7-B7CCB7C574BC}" type="pres">
      <dgm:prSet presAssocID="{CA0DB6AB-621B-41FC-BB96-396272728C58}" presName="parTx" presStyleLbl="alignNode1" presStyleIdx="1" presStyleCnt="5" custScaleX="98047" custScaleY="167984" custLinFactNeighborX="-3359" custLinFactNeighborY="-5912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1DBA73-7859-49D9-A6DE-B9DED9F1F42A}" type="pres">
      <dgm:prSet presAssocID="{CA0DB6AB-621B-41FC-BB96-396272728C58}" presName="desTx" presStyleLbl="alignAccFollowNode1" presStyleIdx="1" presStyleCnt="5" custScaleY="97092" custLinFactNeighborY="16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046DE9-8D06-40C7-A08C-B4DD3BE59395}" type="pres">
      <dgm:prSet presAssocID="{5F995B0F-8CB3-4DF7-B9DE-8B6A850D110E}" presName="space" presStyleCnt="0"/>
      <dgm:spPr/>
    </dgm:pt>
    <dgm:pt modelId="{74872EDD-A5A3-49E6-A467-73CBC7556A6A}" type="pres">
      <dgm:prSet presAssocID="{3BB23AF0-5555-4F6E-8D0D-3E093B825FD5}" presName="composite" presStyleCnt="0"/>
      <dgm:spPr/>
    </dgm:pt>
    <dgm:pt modelId="{61046D44-25FB-46F2-B70B-A06882B44F50}" type="pres">
      <dgm:prSet presAssocID="{3BB23AF0-5555-4F6E-8D0D-3E093B825FD5}" presName="parTx" presStyleLbl="alignNode1" presStyleIdx="2" presStyleCnt="5" custScaleX="99503" custScaleY="187581" custLinFactNeighborX="-1415" custLinFactNeighborY="-587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63EEE8-D8BC-4EF1-AA91-997F71D43247}" type="pres">
      <dgm:prSet presAssocID="{3BB23AF0-5555-4F6E-8D0D-3E093B825FD5}" presName="desTx" presStyleLbl="alignAccFollowNode1" presStyleIdx="2" presStyleCnt="5" custScaleX="98911" custScaleY="857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8CD738-0FD4-45E5-9BA3-8F039596CB85}" type="pres">
      <dgm:prSet presAssocID="{63473B1C-76C3-49E7-9662-5639681DD044}" presName="space" presStyleCnt="0"/>
      <dgm:spPr/>
    </dgm:pt>
    <dgm:pt modelId="{DB22A6FB-6293-4448-AB95-958EB2EAD0B1}" type="pres">
      <dgm:prSet presAssocID="{D4D2CB2E-2C36-4F1E-8564-E8195F56054E}" presName="composite" presStyleCnt="0"/>
      <dgm:spPr/>
    </dgm:pt>
    <dgm:pt modelId="{0AD8D920-C0DD-4926-85D5-A8F1D98C1510}" type="pres">
      <dgm:prSet presAssocID="{D4D2CB2E-2C36-4F1E-8564-E8195F56054E}" presName="parTx" presStyleLbl="alignNode1" presStyleIdx="3" presStyleCnt="5" custScaleX="99047" custScaleY="210119" custLinFactNeighborX="-4245" custLinFactNeighborY="-8323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B47A52-A456-4230-A386-94C4F70E9CE3}" type="pres">
      <dgm:prSet presAssocID="{D4D2CB2E-2C36-4F1E-8564-E8195F56054E}" presName="desTx" presStyleLbl="alignAccFollowNode1" presStyleIdx="3" presStyleCnt="5" custLinFactNeighborX="966" custLinFactNeighborY="36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04D1E-CEE6-4BC6-9557-340B60160707}" type="pres">
      <dgm:prSet presAssocID="{7BE3C09D-5CDD-442E-A2C9-17F0654E9FEB}" presName="space" presStyleCnt="0"/>
      <dgm:spPr/>
    </dgm:pt>
    <dgm:pt modelId="{EE8455E3-CF0F-4220-8643-763EC19F9AE2}" type="pres">
      <dgm:prSet presAssocID="{38A394F3-7684-4DB9-AEEC-B1763DA383F3}" presName="composite" presStyleCnt="0"/>
      <dgm:spPr/>
    </dgm:pt>
    <dgm:pt modelId="{F1B64F43-B231-4B0B-A036-4F53AB354319}" type="pres">
      <dgm:prSet presAssocID="{38A394F3-7684-4DB9-AEEC-B1763DA383F3}" presName="parTx" presStyleLbl="alignNode1" presStyleIdx="4" presStyleCnt="5" custScaleX="99276" custScaleY="197081" custLinFactNeighborX="-94" custLinFactNeighborY="-694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142D63-BA4A-48A3-91F5-24BC7AA17DC6}" type="pres">
      <dgm:prSet presAssocID="{38A394F3-7684-4DB9-AEEC-B1763DA383F3}" presName="desTx" presStyleLbl="alignAccFollowNode1" presStyleIdx="4" presStyleCnt="5" custScaleY="90407" custLinFactNeighborX="-14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AAC9D8-B53F-4242-B8BD-37C1AE5D3C58}" type="presOf" srcId="{20C151C1-55D2-4340-91C2-97262D2E9C84}" destId="{4AB47A52-A456-4230-A386-94C4F70E9CE3}" srcOrd="0" destOrd="0" presId="urn:microsoft.com/office/officeart/2005/8/layout/hList1"/>
    <dgm:cxn modelId="{5403C9A0-DCA8-4F58-ADBE-82BF6C246E52}" srcId="{CCB00B53-91BF-4841-9CBC-5BE18B507210}" destId="{CA0DB6AB-621B-41FC-BB96-396272728C58}" srcOrd="1" destOrd="0" parTransId="{61E2E8F2-A45A-4209-94D7-BE46863759CC}" sibTransId="{5F995B0F-8CB3-4DF7-B9DE-8B6A850D110E}"/>
    <dgm:cxn modelId="{BE582017-4BC9-4853-8841-C1839FBC4A62}" type="presOf" srcId="{D4D2CB2E-2C36-4F1E-8564-E8195F56054E}" destId="{0AD8D920-C0DD-4926-85D5-A8F1D98C1510}" srcOrd="0" destOrd="0" presId="urn:microsoft.com/office/officeart/2005/8/layout/hList1"/>
    <dgm:cxn modelId="{8DBBAF12-BF9D-44AE-B03F-9B3CFE85C4F9}" srcId="{CCB00B53-91BF-4841-9CBC-5BE18B507210}" destId="{D4D2CB2E-2C36-4F1E-8564-E8195F56054E}" srcOrd="3" destOrd="0" parTransId="{37DF3FD9-E08F-4553-B64E-62CCC045154E}" sibTransId="{7BE3C09D-5CDD-442E-A2C9-17F0654E9FEB}"/>
    <dgm:cxn modelId="{1069FC3B-A938-424C-B91F-E41B09BDE674}" srcId="{CCB00B53-91BF-4841-9CBC-5BE18B507210}" destId="{38A394F3-7684-4DB9-AEEC-B1763DA383F3}" srcOrd="4" destOrd="0" parTransId="{73920452-6315-46BF-9B7B-59C26DE5AD7E}" sibTransId="{E1095690-4C0B-49F7-8809-57052C809167}"/>
    <dgm:cxn modelId="{9DFC08E0-FF50-40CB-BAD7-63BD13552F3A}" srcId="{D4D2CB2E-2C36-4F1E-8564-E8195F56054E}" destId="{20C151C1-55D2-4340-91C2-97262D2E9C84}" srcOrd="0" destOrd="0" parTransId="{6A558143-DFEC-4295-91C2-EF947CCCA568}" sibTransId="{DDAE33F1-CD29-46A7-A1D6-EEB99AE1B546}"/>
    <dgm:cxn modelId="{7883C833-B0DF-4125-B919-8A88935695EE}" srcId="{CCB00B53-91BF-4841-9CBC-5BE18B507210}" destId="{4D44EB3C-E07C-4642-BB93-284C76A0C8E7}" srcOrd="0" destOrd="0" parTransId="{305BD993-EAAC-4363-BFEB-0892B5008CF8}" sibTransId="{4CA27C68-6984-4A73-A4E2-43CC1C600AFA}"/>
    <dgm:cxn modelId="{ABE45D4F-70A6-440F-962B-CC32538A3208}" type="presOf" srcId="{3BB23AF0-5555-4F6E-8D0D-3E093B825FD5}" destId="{61046D44-25FB-46F2-B70B-A06882B44F50}" srcOrd="0" destOrd="0" presId="urn:microsoft.com/office/officeart/2005/8/layout/hList1"/>
    <dgm:cxn modelId="{E8CD5E7D-A83E-420A-9AD6-60272A9F8A2B}" srcId="{3BB23AF0-5555-4F6E-8D0D-3E093B825FD5}" destId="{712018EB-3BDD-43FD-9893-F7BAF7E13546}" srcOrd="0" destOrd="0" parTransId="{5962DCEF-BC5C-4563-9EDB-9561F6EF52AC}" sibTransId="{ACFA864D-64D9-4E09-BF02-7296BE897090}"/>
    <dgm:cxn modelId="{1946EE7B-F3F6-45C5-A2AA-B98711605506}" type="presOf" srcId="{712018EB-3BDD-43FD-9893-F7BAF7E13546}" destId="{4963EEE8-D8BC-4EF1-AA91-997F71D43247}" srcOrd="0" destOrd="0" presId="urn:microsoft.com/office/officeart/2005/8/layout/hList1"/>
    <dgm:cxn modelId="{B2148C58-DAA4-4C10-9A9C-003E040BC944}" type="presOf" srcId="{CA0DB6AB-621B-41FC-BB96-396272728C58}" destId="{A10F375A-C7BA-4D12-A7F7-B7CCB7C574BC}" srcOrd="0" destOrd="0" presId="urn:microsoft.com/office/officeart/2005/8/layout/hList1"/>
    <dgm:cxn modelId="{989DAE75-3CDE-4F62-8F1A-1D8579030647}" type="presOf" srcId="{763A50C1-B797-4387-82AE-285A654E6383}" destId="{891DBA73-7859-49D9-A6DE-B9DED9F1F42A}" srcOrd="0" destOrd="0" presId="urn:microsoft.com/office/officeart/2005/8/layout/hList1"/>
    <dgm:cxn modelId="{62664DEB-1AE1-4848-8332-570F51631EF2}" type="presOf" srcId="{4D44EB3C-E07C-4642-BB93-284C76A0C8E7}" destId="{EBE4516B-5E13-4343-9C60-777B885B4378}" srcOrd="0" destOrd="0" presId="urn:microsoft.com/office/officeart/2005/8/layout/hList1"/>
    <dgm:cxn modelId="{D8B7E624-E4EE-495E-A4BD-058E40F7CC68}" type="presOf" srcId="{34923034-FE9D-4BCB-B9B7-7E2792D73F44}" destId="{9A513469-DC4B-4A2D-9554-3BFD9B0F3A5E}" srcOrd="0" destOrd="0" presId="urn:microsoft.com/office/officeart/2005/8/layout/hList1"/>
    <dgm:cxn modelId="{E88AE09F-2295-4642-B1C6-DBEACC885F70}" type="presOf" srcId="{CCB00B53-91BF-4841-9CBC-5BE18B507210}" destId="{CB92FCFF-E065-4D30-811A-309B0E6BAA89}" srcOrd="0" destOrd="0" presId="urn:microsoft.com/office/officeart/2005/8/layout/hList1"/>
    <dgm:cxn modelId="{290AF499-C1B3-4F7C-8991-B8E13327E43C}" srcId="{38A394F3-7684-4DB9-AEEC-B1763DA383F3}" destId="{8CBAF418-760B-4690-8F56-0325F3D74478}" srcOrd="0" destOrd="0" parTransId="{348296C3-2754-467F-95D2-A0B43ABA2ECC}" sibTransId="{AD84BD70-451C-426D-840F-1589131F33C8}"/>
    <dgm:cxn modelId="{EF53C765-E400-4C18-BCA9-39418C203CF7}" srcId="{4D44EB3C-E07C-4642-BB93-284C76A0C8E7}" destId="{34923034-FE9D-4BCB-B9B7-7E2792D73F44}" srcOrd="0" destOrd="0" parTransId="{912E6EC1-4169-4A3D-91D9-5CDD02136D7D}" sibTransId="{43CDFB60-3F1D-42F9-BBD9-BAF5965507A8}"/>
    <dgm:cxn modelId="{DD4DC3FB-10B6-4978-B912-29D5F7FAE670}" type="presOf" srcId="{8CBAF418-760B-4690-8F56-0325F3D74478}" destId="{33142D63-BA4A-48A3-91F5-24BC7AA17DC6}" srcOrd="0" destOrd="0" presId="urn:microsoft.com/office/officeart/2005/8/layout/hList1"/>
    <dgm:cxn modelId="{26853CA0-2F86-4427-90DE-C7B54E825D5F}" type="presOf" srcId="{38A394F3-7684-4DB9-AEEC-B1763DA383F3}" destId="{F1B64F43-B231-4B0B-A036-4F53AB354319}" srcOrd="0" destOrd="0" presId="urn:microsoft.com/office/officeart/2005/8/layout/hList1"/>
    <dgm:cxn modelId="{A2BC8A12-E0FE-4BBC-B4B3-5629D3AD572D}" srcId="{CCB00B53-91BF-4841-9CBC-5BE18B507210}" destId="{3BB23AF0-5555-4F6E-8D0D-3E093B825FD5}" srcOrd="2" destOrd="0" parTransId="{2B702190-984B-461D-87E5-3182A46B300F}" sibTransId="{63473B1C-76C3-49E7-9662-5639681DD044}"/>
    <dgm:cxn modelId="{4B993E87-9BB9-46F4-B027-0E8865F23519}" srcId="{CA0DB6AB-621B-41FC-BB96-396272728C58}" destId="{763A50C1-B797-4387-82AE-285A654E6383}" srcOrd="0" destOrd="0" parTransId="{4EDF1A02-FDA5-46F4-B9D3-0B28AF646942}" sibTransId="{88E4BA0F-59EE-42BC-9ACE-BF7385CE96B6}"/>
    <dgm:cxn modelId="{292735FD-1C51-4489-8DA8-64558D71F64F}" type="presParOf" srcId="{CB92FCFF-E065-4D30-811A-309B0E6BAA89}" destId="{3085ED60-E5CA-48CF-80C7-A57846980AFD}" srcOrd="0" destOrd="0" presId="urn:microsoft.com/office/officeart/2005/8/layout/hList1"/>
    <dgm:cxn modelId="{01F08944-5E23-4DB7-924C-E938D7CE653C}" type="presParOf" srcId="{3085ED60-E5CA-48CF-80C7-A57846980AFD}" destId="{EBE4516B-5E13-4343-9C60-777B885B4378}" srcOrd="0" destOrd="0" presId="urn:microsoft.com/office/officeart/2005/8/layout/hList1"/>
    <dgm:cxn modelId="{1C14885C-E30A-4ACA-A9DB-C35F7625827F}" type="presParOf" srcId="{3085ED60-E5CA-48CF-80C7-A57846980AFD}" destId="{9A513469-DC4B-4A2D-9554-3BFD9B0F3A5E}" srcOrd="1" destOrd="0" presId="urn:microsoft.com/office/officeart/2005/8/layout/hList1"/>
    <dgm:cxn modelId="{C63A50DF-71B1-4970-A2B8-CE687617E9A3}" type="presParOf" srcId="{CB92FCFF-E065-4D30-811A-309B0E6BAA89}" destId="{9268133B-3F0A-4926-9271-E6B2636610C9}" srcOrd="1" destOrd="0" presId="urn:microsoft.com/office/officeart/2005/8/layout/hList1"/>
    <dgm:cxn modelId="{31B12E6A-DD30-4B28-ADA3-853359212E4D}" type="presParOf" srcId="{CB92FCFF-E065-4D30-811A-309B0E6BAA89}" destId="{973A77B2-A67A-41E8-B76C-9960F9B2AF25}" srcOrd="2" destOrd="0" presId="urn:microsoft.com/office/officeart/2005/8/layout/hList1"/>
    <dgm:cxn modelId="{8C27FE9C-9A01-46C3-90B1-76310D5C5258}" type="presParOf" srcId="{973A77B2-A67A-41E8-B76C-9960F9B2AF25}" destId="{A10F375A-C7BA-4D12-A7F7-B7CCB7C574BC}" srcOrd="0" destOrd="0" presId="urn:microsoft.com/office/officeart/2005/8/layout/hList1"/>
    <dgm:cxn modelId="{964F7B89-7C07-4245-A767-6111F17DFFBF}" type="presParOf" srcId="{973A77B2-A67A-41E8-B76C-9960F9B2AF25}" destId="{891DBA73-7859-49D9-A6DE-B9DED9F1F42A}" srcOrd="1" destOrd="0" presId="urn:microsoft.com/office/officeart/2005/8/layout/hList1"/>
    <dgm:cxn modelId="{731AB4E1-B5AB-4C69-847C-457D87ADD87B}" type="presParOf" srcId="{CB92FCFF-E065-4D30-811A-309B0E6BAA89}" destId="{79046DE9-8D06-40C7-A08C-B4DD3BE59395}" srcOrd="3" destOrd="0" presId="urn:microsoft.com/office/officeart/2005/8/layout/hList1"/>
    <dgm:cxn modelId="{2B6B7F6B-5365-434E-ABB2-3DBB7200BAD4}" type="presParOf" srcId="{CB92FCFF-E065-4D30-811A-309B0E6BAA89}" destId="{74872EDD-A5A3-49E6-A467-73CBC7556A6A}" srcOrd="4" destOrd="0" presId="urn:microsoft.com/office/officeart/2005/8/layout/hList1"/>
    <dgm:cxn modelId="{56B2197D-BF6F-4180-8242-482EBA63B04D}" type="presParOf" srcId="{74872EDD-A5A3-49E6-A467-73CBC7556A6A}" destId="{61046D44-25FB-46F2-B70B-A06882B44F50}" srcOrd="0" destOrd="0" presId="urn:microsoft.com/office/officeart/2005/8/layout/hList1"/>
    <dgm:cxn modelId="{82274E76-522C-4CDE-BE38-C22067561645}" type="presParOf" srcId="{74872EDD-A5A3-49E6-A467-73CBC7556A6A}" destId="{4963EEE8-D8BC-4EF1-AA91-997F71D43247}" srcOrd="1" destOrd="0" presId="urn:microsoft.com/office/officeart/2005/8/layout/hList1"/>
    <dgm:cxn modelId="{ECBC5001-876C-4258-A7A2-61BC066F58D4}" type="presParOf" srcId="{CB92FCFF-E065-4D30-811A-309B0E6BAA89}" destId="{5D8CD738-0FD4-45E5-9BA3-8F039596CB85}" srcOrd="5" destOrd="0" presId="urn:microsoft.com/office/officeart/2005/8/layout/hList1"/>
    <dgm:cxn modelId="{398091BF-F208-4EA3-BB9A-E819D11F0639}" type="presParOf" srcId="{CB92FCFF-E065-4D30-811A-309B0E6BAA89}" destId="{DB22A6FB-6293-4448-AB95-958EB2EAD0B1}" srcOrd="6" destOrd="0" presId="urn:microsoft.com/office/officeart/2005/8/layout/hList1"/>
    <dgm:cxn modelId="{35A03261-A368-4D55-908F-3467050F03D2}" type="presParOf" srcId="{DB22A6FB-6293-4448-AB95-958EB2EAD0B1}" destId="{0AD8D920-C0DD-4926-85D5-A8F1D98C1510}" srcOrd="0" destOrd="0" presId="urn:microsoft.com/office/officeart/2005/8/layout/hList1"/>
    <dgm:cxn modelId="{D8C1EF86-9AC1-4E5C-BA0A-8484B4FD9DF2}" type="presParOf" srcId="{DB22A6FB-6293-4448-AB95-958EB2EAD0B1}" destId="{4AB47A52-A456-4230-A386-94C4F70E9CE3}" srcOrd="1" destOrd="0" presId="urn:microsoft.com/office/officeart/2005/8/layout/hList1"/>
    <dgm:cxn modelId="{46077C37-4E2E-4D07-90D0-C5ACE2704EF3}" type="presParOf" srcId="{CB92FCFF-E065-4D30-811A-309B0E6BAA89}" destId="{2FF04D1E-CEE6-4BC6-9557-340B60160707}" srcOrd="7" destOrd="0" presId="urn:microsoft.com/office/officeart/2005/8/layout/hList1"/>
    <dgm:cxn modelId="{F92EC7A5-F7C9-4976-8BFE-28C25DE401D1}" type="presParOf" srcId="{CB92FCFF-E065-4D30-811A-309B0E6BAA89}" destId="{EE8455E3-CF0F-4220-8643-763EC19F9AE2}" srcOrd="8" destOrd="0" presId="urn:microsoft.com/office/officeart/2005/8/layout/hList1"/>
    <dgm:cxn modelId="{F927C506-A235-43B1-82B3-C6DBC7164FC1}" type="presParOf" srcId="{EE8455E3-CF0F-4220-8643-763EC19F9AE2}" destId="{F1B64F43-B231-4B0B-A036-4F53AB354319}" srcOrd="0" destOrd="0" presId="urn:microsoft.com/office/officeart/2005/8/layout/hList1"/>
    <dgm:cxn modelId="{FB16602A-ACF5-4187-9B59-FC6EB02D591F}" type="presParOf" srcId="{EE8455E3-CF0F-4220-8643-763EC19F9AE2}" destId="{33142D63-BA4A-48A3-91F5-24BC7AA17DC6}" srcOrd="1" destOrd="0" presId="urn:microsoft.com/office/officeart/2005/8/layout/h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0A47AF-AB97-4C42-A146-15314E1A37CD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9F2C91-1418-4E0A-9F03-DA9F39AF4D99}">
      <dgm:prSet phldrT="[Текст]" custT="1"/>
      <dgm:spPr>
        <a:gradFill flip="none" rotWithShape="0">
          <a:gsLst>
            <a:gs pos="0">
              <a:srgbClr val="2119BD">
                <a:shade val="30000"/>
                <a:satMod val="115000"/>
              </a:srgbClr>
            </a:gs>
            <a:gs pos="50000">
              <a:srgbClr val="2119BD">
                <a:shade val="67500"/>
                <a:satMod val="115000"/>
              </a:srgbClr>
            </a:gs>
            <a:gs pos="100000">
              <a:srgbClr val="2119BD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ru-RU" sz="3600" dirty="0" smtClean="0"/>
            <a:t>Задачи</a:t>
          </a:r>
          <a:endParaRPr lang="ru-RU" sz="3600" dirty="0"/>
        </a:p>
      </dgm:t>
    </dgm:pt>
    <dgm:pt modelId="{ABFC5CB8-E120-407F-A83E-6F7D9E0B69A6}" type="parTrans" cxnId="{E9444A34-F044-4C8E-94DE-C02A1451D954}">
      <dgm:prSet/>
      <dgm:spPr/>
      <dgm:t>
        <a:bodyPr/>
        <a:lstStyle/>
        <a:p>
          <a:endParaRPr lang="ru-RU"/>
        </a:p>
      </dgm:t>
    </dgm:pt>
    <dgm:pt modelId="{38D5F618-2D4B-464B-BF81-2C265907F22A}" type="sibTrans" cxnId="{E9444A34-F044-4C8E-94DE-C02A1451D954}">
      <dgm:prSet/>
      <dgm:spPr>
        <a:gradFill flip="none" rotWithShape="0">
          <a:gsLst>
            <a:gs pos="0">
              <a:schemeClr val="accent1">
                <a:tint val="60000"/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endParaRPr lang="ru-RU"/>
        </a:p>
      </dgm:t>
    </dgm:pt>
    <dgm:pt modelId="{3A88916B-268B-4422-8697-35955DB1F916}">
      <dgm:prSet phldrT="[Текст]" custT="1"/>
      <dgm:spPr>
        <a:gradFill flip="none" rotWithShape="0">
          <a:gsLst>
            <a:gs pos="0">
              <a:srgbClr val="2119BD">
                <a:shade val="30000"/>
                <a:satMod val="115000"/>
              </a:srgbClr>
            </a:gs>
            <a:gs pos="50000">
              <a:srgbClr val="2119BD">
                <a:shade val="67500"/>
                <a:satMod val="115000"/>
              </a:srgbClr>
            </a:gs>
            <a:gs pos="100000">
              <a:srgbClr val="2119BD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ru-RU" sz="3600" dirty="0" smtClean="0"/>
            <a:t>Риски </a:t>
          </a:r>
          <a:endParaRPr lang="ru-RU" sz="3600" dirty="0"/>
        </a:p>
      </dgm:t>
    </dgm:pt>
    <dgm:pt modelId="{2D4F8CB2-B73A-46C7-92A9-E8F6B4788677}" type="parTrans" cxnId="{8012DA95-510D-4AAF-B126-7183B4F1E0D4}">
      <dgm:prSet/>
      <dgm:spPr/>
      <dgm:t>
        <a:bodyPr/>
        <a:lstStyle/>
        <a:p>
          <a:endParaRPr lang="ru-RU"/>
        </a:p>
      </dgm:t>
    </dgm:pt>
    <dgm:pt modelId="{2CEE5463-1149-48EC-AA93-D5D4AA2CE6F1}" type="sibTrans" cxnId="{8012DA95-510D-4AAF-B126-7183B4F1E0D4}">
      <dgm:prSet/>
      <dgm:spPr>
        <a:gradFill flip="none" rotWithShape="0">
          <a:gsLst>
            <a:gs pos="0">
              <a:schemeClr val="accent1">
                <a:tint val="60000"/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endParaRPr lang="ru-RU"/>
        </a:p>
      </dgm:t>
    </dgm:pt>
    <dgm:pt modelId="{5706E54B-C8AF-449F-85F0-666024D60590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0000FF"/>
              </a:solidFill>
            </a:rPr>
            <a:t>Значительный рост  расходов МО на оплату коммунальных услуг в 2026 году (21%)  при незначительном росте доходов Фонда 4,5%. Риск образования кредиторской задолженности ФОТ.</a:t>
          </a:r>
          <a:endParaRPr lang="ru-RU" sz="1800" b="1" dirty="0"/>
        </a:p>
      </dgm:t>
    </dgm:pt>
    <dgm:pt modelId="{24C2A380-EE9B-45C9-8F52-A3A0E8D58CEA}" type="parTrans" cxnId="{8137E2D7-8913-46EC-B497-A7A5BB314E95}">
      <dgm:prSet/>
      <dgm:spPr/>
      <dgm:t>
        <a:bodyPr/>
        <a:lstStyle/>
        <a:p>
          <a:endParaRPr lang="ru-RU"/>
        </a:p>
      </dgm:t>
    </dgm:pt>
    <dgm:pt modelId="{C050F40B-13C2-4188-9B6E-8F1A6F997DCE}" type="sibTrans" cxnId="{8137E2D7-8913-46EC-B497-A7A5BB314E95}">
      <dgm:prSet/>
      <dgm:spPr/>
      <dgm:t>
        <a:bodyPr/>
        <a:lstStyle/>
        <a:p>
          <a:endParaRPr lang="ru-RU"/>
        </a:p>
      </dgm:t>
    </dgm:pt>
    <dgm:pt modelId="{364DA181-DCBA-464E-8324-113BA381EE76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2119BD"/>
              </a:solidFill>
            </a:rPr>
            <a:t> Сбалансированность ТПОМС, стабильное финансовое обеспечение системы.</a:t>
          </a:r>
          <a:endParaRPr lang="ru-RU" sz="1800" b="1" dirty="0">
            <a:solidFill>
              <a:srgbClr val="2119BD"/>
            </a:solidFill>
          </a:endParaRPr>
        </a:p>
      </dgm:t>
    </dgm:pt>
    <dgm:pt modelId="{691A2E26-4B57-48F5-B32D-126B69C1C786}" type="parTrans" cxnId="{636A3CBB-0113-49CF-A248-3674CF75937A}">
      <dgm:prSet/>
      <dgm:spPr/>
      <dgm:t>
        <a:bodyPr/>
        <a:lstStyle/>
        <a:p>
          <a:endParaRPr lang="ru-RU"/>
        </a:p>
      </dgm:t>
    </dgm:pt>
    <dgm:pt modelId="{DE1168E0-172F-44A9-8B6E-DC3D6A6764DC}" type="sibTrans" cxnId="{636A3CBB-0113-49CF-A248-3674CF75937A}">
      <dgm:prSet/>
      <dgm:spPr/>
      <dgm:t>
        <a:bodyPr/>
        <a:lstStyle/>
        <a:p>
          <a:endParaRPr lang="ru-RU"/>
        </a:p>
      </dgm:t>
    </dgm:pt>
    <dgm:pt modelId="{9DA467AB-59D1-438C-AA16-A2F89149AAFC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0000FF"/>
              </a:solidFill>
            </a:rPr>
            <a:t>Значительная доля неэффективно используемого коечного фонда. В 2025 году  доля простаивающих коек круглосуточного стационара – 33%; дневного стационара – 52%</a:t>
          </a:r>
        </a:p>
        <a:p>
          <a:endParaRPr lang="ru-RU" sz="1600" dirty="0"/>
        </a:p>
      </dgm:t>
    </dgm:pt>
    <dgm:pt modelId="{3516E8D0-4DBF-4606-87BC-72574B2D31D8}" type="parTrans" cxnId="{452E03E7-1161-4A7E-9AED-C86BB551C53A}">
      <dgm:prSet/>
      <dgm:spPr/>
      <dgm:t>
        <a:bodyPr/>
        <a:lstStyle/>
        <a:p>
          <a:endParaRPr lang="ru-RU"/>
        </a:p>
      </dgm:t>
    </dgm:pt>
    <dgm:pt modelId="{903B2280-37CE-4BC2-86D5-570EDDDF2585}" type="sibTrans" cxnId="{452E03E7-1161-4A7E-9AED-C86BB551C53A}">
      <dgm:prSet/>
      <dgm:spPr/>
      <dgm:t>
        <a:bodyPr/>
        <a:lstStyle/>
        <a:p>
          <a:endParaRPr lang="ru-RU"/>
        </a:p>
      </dgm:t>
    </dgm:pt>
    <dgm:pt modelId="{116D07B6-E87E-485D-907F-56A063DB4565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2119BD"/>
              </a:solidFill>
              <a:latin typeface="+mn-lt"/>
              <a:cs typeface="Times New Roman" pitchFamily="18" charset="0"/>
            </a:rPr>
            <a:t>Ориентация на превентивную медицину</a:t>
          </a:r>
          <a:endParaRPr lang="ru-RU" sz="1800" b="1" dirty="0">
            <a:solidFill>
              <a:srgbClr val="2119BD"/>
            </a:solidFill>
          </a:endParaRPr>
        </a:p>
      </dgm:t>
    </dgm:pt>
    <dgm:pt modelId="{0882479C-BFA5-42D9-AFC3-E670C4A96D58}" type="parTrans" cxnId="{B9674B58-D359-4ACD-91D4-F6E0251B2B31}">
      <dgm:prSet/>
      <dgm:spPr/>
      <dgm:t>
        <a:bodyPr/>
        <a:lstStyle/>
        <a:p>
          <a:endParaRPr lang="ru-RU"/>
        </a:p>
      </dgm:t>
    </dgm:pt>
    <dgm:pt modelId="{143DD6C7-0200-4DA0-9957-6FA45E435D92}" type="sibTrans" cxnId="{B9674B58-D359-4ACD-91D4-F6E0251B2B31}">
      <dgm:prSet/>
      <dgm:spPr/>
      <dgm:t>
        <a:bodyPr/>
        <a:lstStyle/>
        <a:p>
          <a:endParaRPr lang="ru-RU"/>
        </a:p>
      </dgm:t>
    </dgm:pt>
    <dgm:pt modelId="{D44301AD-C394-459A-B76D-1BE506B9BE13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2119BD"/>
              </a:solidFill>
              <a:latin typeface="+mn-lt"/>
              <a:cs typeface="Times New Roman" pitchFamily="18" charset="0"/>
            </a:rPr>
            <a:t>Развитие высокотехнологичной медицинской помощи</a:t>
          </a:r>
          <a:endParaRPr lang="ru-RU" sz="1800" b="1" dirty="0">
            <a:solidFill>
              <a:srgbClr val="2119BD"/>
            </a:solidFill>
          </a:endParaRPr>
        </a:p>
      </dgm:t>
    </dgm:pt>
    <dgm:pt modelId="{51289401-D4DE-4D3E-B89B-F617C1ADFD46}" type="parTrans" cxnId="{18DA607A-E4EC-40FE-B8B7-80197EB912FF}">
      <dgm:prSet/>
      <dgm:spPr/>
      <dgm:t>
        <a:bodyPr/>
        <a:lstStyle/>
        <a:p>
          <a:endParaRPr lang="ru-RU"/>
        </a:p>
      </dgm:t>
    </dgm:pt>
    <dgm:pt modelId="{E35F8381-F647-407E-9A0B-557C49495628}" type="sibTrans" cxnId="{18DA607A-E4EC-40FE-B8B7-80197EB912FF}">
      <dgm:prSet/>
      <dgm:spPr/>
      <dgm:t>
        <a:bodyPr/>
        <a:lstStyle/>
        <a:p>
          <a:endParaRPr lang="ru-RU"/>
        </a:p>
      </dgm:t>
    </dgm:pt>
    <dgm:pt modelId="{A6E378EF-53F4-48CF-B1AC-A3D79A15ABE2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2119BD"/>
              </a:solidFill>
              <a:latin typeface="+mn-lt"/>
              <a:cs typeface="Times New Roman" pitchFamily="18" charset="0"/>
            </a:rPr>
            <a:t>Дальнейшее повышение доступности медицинской помощи путем внедрения передвижных форм оказания медицинской помощи </a:t>
          </a:r>
          <a:endParaRPr lang="ru-RU" sz="1800" b="1" dirty="0">
            <a:solidFill>
              <a:srgbClr val="2119BD"/>
            </a:solidFill>
          </a:endParaRPr>
        </a:p>
      </dgm:t>
    </dgm:pt>
    <dgm:pt modelId="{DADDF75B-7F45-4CD9-9C49-5DD6836EB2D2}" type="parTrans" cxnId="{C5244F7B-8403-440F-A357-CE6ED68748CD}">
      <dgm:prSet/>
      <dgm:spPr/>
      <dgm:t>
        <a:bodyPr/>
        <a:lstStyle/>
        <a:p>
          <a:endParaRPr lang="ru-RU"/>
        </a:p>
      </dgm:t>
    </dgm:pt>
    <dgm:pt modelId="{6193F054-43EC-4F0E-97E4-C99CA978BBBE}" type="sibTrans" cxnId="{C5244F7B-8403-440F-A357-CE6ED68748CD}">
      <dgm:prSet/>
      <dgm:spPr/>
      <dgm:t>
        <a:bodyPr/>
        <a:lstStyle/>
        <a:p>
          <a:endParaRPr lang="ru-RU"/>
        </a:p>
      </dgm:t>
    </dgm:pt>
    <dgm:pt modelId="{BA1D9767-846E-4353-9CAF-1443A257B2BF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2119BD"/>
              </a:solidFill>
            </a:rPr>
            <a:t>Цифровизация</a:t>
          </a:r>
          <a:endParaRPr lang="ru-RU" sz="1800" b="1" dirty="0">
            <a:solidFill>
              <a:srgbClr val="2119BD"/>
            </a:solidFill>
          </a:endParaRPr>
        </a:p>
      </dgm:t>
    </dgm:pt>
    <dgm:pt modelId="{C9F750EB-B5D0-42BA-A1FD-B1CB86A22336}" type="parTrans" cxnId="{C986B711-EDF4-434A-A932-D2F82DF38C3E}">
      <dgm:prSet/>
      <dgm:spPr/>
      <dgm:t>
        <a:bodyPr/>
        <a:lstStyle/>
        <a:p>
          <a:endParaRPr lang="ru-RU"/>
        </a:p>
      </dgm:t>
    </dgm:pt>
    <dgm:pt modelId="{666B6CAE-C2A1-4499-9637-B59A31FB1A23}" type="sibTrans" cxnId="{C986B711-EDF4-434A-A932-D2F82DF38C3E}">
      <dgm:prSet/>
      <dgm:spPr/>
      <dgm:t>
        <a:bodyPr/>
        <a:lstStyle/>
        <a:p>
          <a:endParaRPr lang="ru-RU"/>
        </a:p>
      </dgm:t>
    </dgm:pt>
    <dgm:pt modelId="{A8A85373-7688-475C-BCF2-9C24E0688476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b="1" dirty="0"/>
        </a:p>
      </dgm:t>
    </dgm:pt>
    <dgm:pt modelId="{27708A26-A6F6-4DB4-8CF1-9A1F21688E26}" type="parTrans" cxnId="{23A4DFA5-6A8F-42C5-ABDA-F1C8B89F30C1}">
      <dgm:prSet/>
      <dgm:spPr/>
      <dgm:t>
        <a:bodyPr/>
        <a:lstStyle/>
        <a:p>
          <a:endParaRPr lang="ru-RU"/>
        </a:p>
      </dgm:t>
    </dgm:pt>
    <dgm:pt modelId="{F7DAE1D6-703B-489A-A63A-5F7D8EEABBA1}" type="sibTrans" cxnId="{23A4DFA5-6A8F-42C5-ABDA-F1C8B89F30C1}">
      <dgm:prSet/>
      <dgm:spPr/>
      <dgm:t>
        <a:bodyPr/>
        <a:lstStyle/>
        <a:p>
          <a:endParaRPr lang="ru-RU"/>
        </a:p>
      </dgm:t>
    </dgm:pt>
    <dgm:pt modelId="{BAF0EC09-08DA-444F-8C05-AE6418ADC35D}" type="pres">
      <dgm:prSet presAssocID="{2A0A47AF-AB97-4C42-A146-15314E1A37C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15AA818-3A41-4196-A01F-98895645556D}" type="pres">
      <dgm:prSet presAssocID="{C59F2C91-1418-4E0A-9F03-DA9F39AF4D99}" presName="composite" presStyleCnt="0"/>
      <dgm:spPr/>
    </dgm:pt>
    <dgm:pt modelId="{FCC81268-8F86-417D-B1AF-AE01817FB3D9}" type="pres">
      <dgm:prSet presAssocID="{C59F2C91-1418-4E0A-9F03-DA9F39AF4D99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4A61FB-24CB-460B-BA04-461FC0E39DD4}" type="pres">
      <dgm:prSet presAssocID="{C59F2C91-1418-4E0A-9F03-DA9F39AF4D99}" presName="parSh" presStyleLbl="node1" presStyleIdx="0" presStyleCnt="2" custScaleX="111394" custScaleY="116945" custLinFactY="-100000" custLinFactNeighborX="1567" custLinFactNeighborY="-169743"/>
      <dgm:spPr/>
      <dgm:t>
        <a:bodyPr/>
        <a:lstStyle/>
        <a:p>
          <a:endParaRPr lang="ru-RU"/>
        </a:p>
      </dgm:t>
    </dgm:pt>
    <dgm:pt modelId="{91418E3B-58F7-422D-89F8-3AD80BB357F5}" type="pres">
      <dgm:prSet presAssocID="{C59F2C91-1418-4E0A-9F03-DA9F39AF4D99}" presName="desTx" presStyleLbl="fgAcc1" presStyleIdx="0" presStyleCnt="2" custScaleX="147144" custScaleY="97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F3A2FE-A613-4AD7-8916-0BBDF8AF3936}" type="pres">
      <dgm:prSet presAssocID="{38D5F618-2D4B-464B-BF81-2C265907F22A}" presName="sibTrans" presStyleLbl="sibTrans2D1" presStyleIdx="0" presStyleCnt="1" custAng="5400000" custScaleX="63664" custScaleY="123287" custLinFactX="-42113" custLinFactNeighborX="-100000" custLinFactNeighborY="15686"/>
      <dgm:spPr/>
      <dgm:t>
        <a:bodyPr/>
        <a:lstStyle/>
        <a:p>
          <a:endParaRPr lang="ru-RU"/>
        </a:p>
      </dgm:t>
    </dgm:pt>
    <dgm:pt modelId="{782F64A4-403C-441B-8BD7-0D3CB1DE9716}" type="pres">
      <dgm:prSet presAssocID="{38D5F618-2D4B-464B-BF81-2C265907F22A}" presName="connTx" presStyleLbl="sibTrans2D1" presStyleIdx="0" presStyleCnt="1"/>
      <dgm:spPr/>
      <dgm:t>
        <a:bodyPr/>
        <a:lstStyle/>
        <a:p>
          <a:endParaRPr lang="ru-RU"/>
        </a:p>
      </dgm:t>
    </dgm:pt>
    <dgm:pt modelId="{500091EA-A4A9-45BF-90A5-C61D952BD894}" type="pres">
      <dgm:prSet presAssocID="{3A88916B-268B-4422-8697-35955DB1F916}" presName="composite" presStyleCnt="0"/>
      <dgm:spPr/>
    </dgm:pt>
    <dgm:pt modelId="{C4DA81BC-EB86-44AF-A4E0-8537EE9A05CD}" type="pres">
      <dgm:prSet presAssocID="{3A88916B-268B-4422-8697-35955DB1F916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62DB41-8E39-4E51-808E-41AFFCC7B1F3}" type="pres">
      <dgm:prSet presAssocID="{3A88916B-268B-4422-8697-35955DB1F916}" presName="parSh" presStyleLbl="node1" presStyleIdx="1" presStyleCnt="2" custScaleX="104574" custScaleY="107488" custLinFactY="-25373" custLinFactNeighborX="403" custLinFactNeighborY="-100000"/>
      <dgm:spPr/>
      <dgm:t>
        <a:bodyPr/>
        <a:lstStyle/>
        <a:p>
          <a:endParaRPr lang="ru-RU"/>
        </a:p>
      </dgm:t>
    </dgm:pt>
    <dgm:pt modelId="{2DF81253-FD84-4235-BAF4-130959BE654D}" type="pres">
      <dgm:prSet presAssocID="{3A88916B-268B-4422-8697-35955DB1F916}" presName="desTx" presStyleLbl="fgAcc1" presStyleIdx="1" presStyleCnt="2" custScaleX="157250" custScaleY="97004" custLinFactNeighborX="-21029" custLinFactNeighborY="18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F86F6CB-964D-4A58-9D5B-7D50603ADC07}" type="presOf" srcId="{364DA181-DCBA-464E-8324-113BA381EE76}" destId="{91418E3B-58F7-422D-89F8-3AD80BB357F5}" srcOrd="0" destOrd="0" presId="urn:microsoft.com/office/officeart/2005/8/layout/process3"/>
    <dgm:cxn modelId="{23A4DFA5-6A8F-42C5-ABDA-F1C8B89F30C1}" srcId="{3A88916B-268B-4422-8697-35955DB1F916}" destId="{A8A85373-7688-475C-BCF2-9C24E0688476}" srcOrd="1" destOrd="0" parTransId="{27708A26-A6F6-4DB4-8CF1-9A1F21688E26}" sibTransId="{F7DAE1D6-703B-489A-A63A-5F7D8EEABBA1}"/>
    <dgm:cxn modelId="{891D5106-C5EE-43F6-8309-6E4F76F80B29}" type="presOf" srcId="{2A0A47AF-AB97-4C42-A146-15314E1A37CD}" destId="{BAF0EC09-08DA-444F-8C05-AE6418ADC35D}" srcOrd="0" destOrd="0" presId="urn:microsoft.com/office/officeart/2005/8/layout/process3"/>
    <dgm:cxn modelId="{E9444A34-F044-4C8E-94DE-C02A1451D954}" srcId="{2A0A47AF-AB97-4C42-A146-15314E1A37CD}" destId="{C59F2C91-1418-4E0A-9F03-DA9F39AF4D99}" srcOrd="0" destOrd="0" parTransId="{ABFC5CB8-E120-407F-A83E-6F7D9E0B69A6}" sibTransId="{38D5F618-2D4B-464B-BF81-2C265907F22A}"/>
    <dgm:cxn modelId="{AA96ED5A-A4F8-45C1-A3B2-E66FE2CB8C7B}" type="presOf" srcId="{BA1D9767-846E-4353-9CAF-1443A257B2BF}" destId="{91418E3B-58F7-422D-89F8-3AD80BB357F5}" srcOrd="0" destOrd="1" presId="urn:microsoft.com/office/officeart/2005/8/layout/process3"/>
    <dgm:cxn modelId="{C986B711-EDF4-434A-A932-D2F82DF38C3E}" srcId="{C59F2C91-1418-4E0A-9F03-DA9F39AF4D99}" destId="{BA1D9767-846E-4353-9CAF-1443A257B2BF}" srcOrd="1" destOrd="0" parTransId="{C9F750EB-B5D0-42BA-A1FD-B1CB86A22336}" sibTransId="{666B6CAE-C2A1-4499-9637-B59A31FB1A23}"/>
    <dgm:cxn modelId="{57B27A3C-75C0-413A-8D37-1CF6A87AABF0}" type="presOf" srcId="{38D5F618-2D4B-464B-BF81-2C265907F22A}" destId="{F4F3A2FE-A613-4AD7-8916-0BBDF8AF3936}" srcOrd="0" destOrd="0" presId="urn:microsoft.com/office/officeart/2005/8/layout/process3"/>
    <dgm:cxn modelId="{AD56FD62-B488-4DF7-B1BB-A35BEC2248D1}" type="presOf" srcId="{D44301AD-C394-459A-B76D-1BE506B9BE13}" destId="{91418E3B-58F7-422D-89F8-3AD80BB357F5}" srcOrd="0" destOrd="4" presId="urn:microsoft.com/office/officeart/2005/8/layout/process3"/>
    <dgm:cxn modelId="{636A3CBB-0113-49CF-A248-3674CF75937A}" srcId="{C59F2C91-1418-4E0A-9F03-DA9F39AF4D99}" destId="{364DA181-DCBA-464E-8324-113BA381EE76}" srcOrd="0" destOrd="0" parTransId="{691A2E26-4B57-48F5-B32D-126B69C1C786}" sibTransId="{DE1168E0-172F-44A9-8B6E-DC3D6A6764DC}"/>
    <dgm:cxn modelId="{4398F99A-C135-4EC4-BFEE-90D88900C7F8}" type="presOf" srcId="{9DA467AB-59D1-438C-AA16-A2F89149AAFC}" destId="{2DF81253-FD84-4235-BAF4-130959BE654D}" srcOrd="0" destOrd="2" presId="urn:microsoft.com/office/officeart/2005/8/layout/process3"/>
    <dgm:cxn modelId="{18DA607A-E4EC-40FE-B8B7-80197EB912FF}" srcId="{C59F2C91-1418-4E0A-9F03-DA9F39AF4D99}" destId="{D44301AD-C394-459A-B76D-1BE506B9BE13}" srcOrd="4" destOrd="0" parTransId="{51289401-D4DE-4D3E-B89B-F617C1ADFD46}" sibTransId="{E35F8381-F647-407E-9A0B-557C49495628}"/>
    <dgm:cxn modelId="{220B3D15-5B2D-4706-B135-56BF9A4F8A59}" type="presOf" srcId="{3A88916B-268B-4422-8697-35955DB1F916}" destId="{3362DB41-8E39-4E51-808E-41AFFCC7B1F3}" srcOrd="1" destOrd="0" presId="urn:microsoft.com/office/officeart/2005/8/layout/process3"/>
    <dgm:cxn modelId="{452E03E7-1161-4A7E-9AED-C86BB551C53A}" srcId="{3A88916B-268B-4422-8697-35955DB1F916}" destId="{9DA467AB-59D1-438C-AA16-A2F89149AAFC}" srcOrd="2" destOrd="0" parTransId="{3516E8D0-4DBF-4606-87BC-72574B2D31D8}" sibTransId="{903B2280-37CE-4BC2-86D5-570EDDDF2585}"/>
    <dgm:cxn modelId="{401B526E-3D58-4551-9EE6-E646D350A11A}" type="presOf" srcId="{5706E54B-C8AF-449F-85F0-666024D60590}" destId="{2DF81253-FD84-4235-BAF4-130959BE654D}" srcOrd="0" destOrd="0" presId="urn:microsoft.com/office/officeart/2005/8/layout/process3"/>
    <dgm:cxn modelId="{44570356-0984-4B38-86C0-1F20FD20CE38}" type="presOf" srcId="{C59F2C91-1418-4E0A-9F03-DA9F39AF4D99}" destId="{FCC81268-8F86-417D-B1AF-AE01817FB3D9}" srcOrd="0" destOrd="0" presId="urn:microsoft.com/office/officeart/2005/8/layout/process3"/>
    <dgm:cxn modelId="{508D5331-6A71-4015-8179-B6F34D72A70A}" type="presOf" srcId="{3A88916B-268B-4422-8697-35955DB1F916}" destId="{C4DA81BC-EB86-44AF-A4E0-8537EE9A05CD}" srcOrd="0" destOrd="0" presId="urn:microsoft.com/office/officeart/2005/8/layout/process3"/>
    <dgm:cxn modelId="{E86CE99C-B9D5-4798-A401-840C78523248}" type="presOf" srcId="{A6E378EF-53F4-48CF-B1AC-A3D79A15ABE2}" destId="{91418E3B-58F7-422D-89F8-3AD80BB357F5}" srcOrd="0" destOrd="3" presId="urn:microsoft.com/office/officeart/2005/8/layout/process3"/>
    <dgm:cxn modelId="{135C9F01-9855-4CDE-B75F-E3ECABEE7682}" type="presOf" srcId="{38D5F618-2D4B-464B-BF81-2C265907F22A}" destId="{782F64A4-403C-441B-8BD7-0D3CB1DE9716}" srcOrd="1" destOrd="0" presId="urn:microsoft.com/office/officeart/2005/8/layout/process3"/>
    <dgm:cxn modelId="{8012DA95-510D-4AAF-B126-7183B4F1E0D4}" srcId="{2A0A47AF-AB97-4C42-A146-15314E1A37CD}" destId="{3A88916B-268B-4422-8697-35955DB1F916}" srcOrd="1" destOrd="0" parTransId="{2D4F8CB2-B73A-46C7-92A9-E8F6B4788677}" sibTransId="{2CEE5463-1149-48EC-AA93-D5D4AA2CE6F1}"/>
    <dgm:cxn modelId="{2FE967CE-7034-468F-A557-DD179C331AE8}" type="presOf" srcId="{C59F2C91-1418-4E0A-9F03-DA9F39AF4D99}" destId="{2B4A61FB-24CB-460B-BA04-461FC0E39DD4}" srcOrd="1" destOrd="0" presId="urn:microsoft.com/office/officeart/2005/8/layout/process3"/>
    <dgm:cxn modelId="{CE43865F-6B42-43DE-B0BD-92DB09A88E38}" type="presOf" srcId="{A8A85373-7688-475C-BCF2-9C24E0688476}" destId="{2DF81253-FD84-4235-BAF4-130959BE654D}" srcOrd="0" destOrd="1" presId="urn:microsoft.com/office/officeart/2005/8/layout/process3"/>
    <dgm:cxn modelId="{B9674B58-D359-4ACD-91D4-F6E0251B2B31}" srcId="{C59F2C91-1418-4E0A-9F03-DA9F39AF4D99}" destId="{116D07B6-E87E-485D-907F-56A063DB4565}" srcOrd="2" destOrd="0" parTransId="{0882479C-BFA5-42D9-AFC3-E670C4A96D58}" sibTransId="{143DD6C7-0200-4DA0-9957-6FA45E435D92}"/>
    <dgm:cxn modelId="{8137E2D7-8913-46EC-B497-A7A5BB314E95}" srcId="{3A88916B-268B-4422-8697-35955DB1F916}" destId="{5706E54B-C8AF-449F-85F0-666024D60590}" srcOrd="0" destOrd="0" parTransId="{24C2A380-EE9B-45C9-8F52-A3A0E8D58CEA}" sibTransId="{C050F40B-13C2-4188-9B6E-8F1A6F997DCE}"/>
    <dgm:cxn modelId="{7B0E1EB4-A256-45E4-94DA-977ABB2E35A0}" type="presOf" srcId="{116D07B6-E87E-485D-907F-56A063DB4565}" destId="{91418E3B-58F7-422D-89F8-3AD80BB357F5}" srcOrd="0" destOrd="2" presId="urn:microsoft.com/office/officeart/2005/8/layout/process3"/>
    <dgm:cxn modelId="{C5244F7B-8403-440F-A357-CE6ED68748CD}" srcId="{C59F2C91-1418-4E0A-9F03-DA9F39AF4D99}" destId="{A6E378EF-53F4-48CF-B1AC-A3D79A15ABE2}" srcOrd="3" destOrd="0" parTransId="{DADDF75B-7F45-4CD9-9C49-5DD6836EB2D2}" sibTransId="{6193F054-43EC-4F0E-97E4-C99CA978BBBE}"/>
    <dgm:cxn modelId="{4CD30E84-4281-447E-8290-C8B751758AF1}" type="presParOf" srcId="{BAF0EC09-08DA-444F-8C05-AE6418ADC35D}" destId="{E15AA818-3A41-4196-A01F-98895645556D}" srcOrd="0" destOrd="0" presId="urn:microsoft.com/office/officeart/2005/8/layout/process3"/>
    <dgm:cxn modelId="{2448A568-1152-4AAA-BDB2-11B237153854}" type="presParOf" srcId="{E15AA818-3A41-4196-A01F-98895645556D}" destId="{FCC81268-8F86-417D-B1AF-AE01817FB3D9}" srcOrd="0" destOrd="0" presId="urn:microsoft.com/office/officeart/2005/8/layout/process3"/>
    <dgm:cxn modelId="{AA3F103A-FBB3-40C9-A9F3-3130D6226A99}" type="presParOf" srcId="{E15AA818-3A41-4196-A01F-98895645556D}" destId="{2B4A61FB-24CB-460B-BA04-461FC0E39DD4}" srcOrd="1" destOrd="0" presId="urn:microsoft.com/office/officeart/2005/8/layout/process3"/>
    <dgm:cxn modelId="{1100712E-CCEE-4BCE-AC60-DA796448FF80}" type="presParOf" srcId="{E15AA818-3A41-4196-A01F-98895645556D}" destId="{91418E3B-58F7-422D-89F8-3AD80BB357F5}" srcOrd="2" destOrd="0" presId="urn:microsoft.com/office/officeart/2005/8/layout/process3"/>
    <dgm:cxn modelId="{7B8A6925-8151-417B-9B14-879C64A034C7}" type="presParOf" srcId="{BAF0EC09-08DA-444F-8C05-AE6418ADC35D}" destId="{F4F3A2FE-A613-4AD7-8916-0BBDF8AF3936}" srcOrd="1" destOrd="0" presId="urn:microsoft.com/office/officeart/2005/8/layout/process3"/>
    <dgm:cxn modelId="{52108269-9A69-488B-AE55-22B9204FCC29}" type="presParOf" srcId="{F4F3A2FE-A613-4AD7-8916-0BBDF8AF3936}" destId="{782F64A4-403C-441B-8BD7-0D3CB1DE9716}" srcOrd="0" destOrd="0" presId="urn:microsoft.com/office/officeart/2005/8/layout/process3"/>
    <dgm:cxn modelId="{21C5CE80-D7D9-4E32-931F-C8A085E8995E}" type="presParOf" srcId="{BAF0EC09-08DA-444F-8C05-AE6418ADC35D}" destId="{500091EA-A4A9-45BF-90A5-C61D952BD894}" srcOrd="2" destOrd="0" presId="urn:microsoft.com/office/officeart/2005/8/layout/process3"/>
    <dgm:cxn modelId="{BDB77E62-5CF2-456E-88AD-6EBD7F8BED7C}" type="presParOf" srcId="{500091EA-A4A9-45BF-90A5-C61D952BD894}" destId="{C4DA81BC-EB86-44AF-A4E0-8537EE9A05CD}" srcOrd="0" destOrd="0" presId="urn:microsoft.com/office/officeart/2005/8/layout/process3"/>
    <dgm:cxn modelId="{66F2D358-B7B4-44FB-923F-C5658050C1EC}" type="presParOf" srcId="{500091EA-A4A9-45BF-90A5-C61D952BD894}" destId="{3362DB41-8E39-4E51-808E-41AFFCC7B1F3}" srcOrd="1" destOrd="0" presId="urn:microsoft.com/office/officeart/2005/8/layout/process3"/>
    <dgm:cxn modelId="{6CDEDB2B-5F97-403A-9427-FE603EE4506A}" type="presParOf" srcId="{500091EA-A4A9-45BF-90A5-C61D952BD894}" destId="{2DF81253-FD84-4235-BAF4-130959BE654D}" srcOrd="2" destOrd="0" presId="urn:microsoft.com/office/officeart/2005/8/layout/process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0.00396</cdr:x>
      <cdr:y>0.09293</cdr:y>
    </cdr:from>
    <cdr:to>
      <cdr:x>0.16525</cdr:x>
      <cdr:y>0.57583</cdr:y>
    </cdr:to>
    <cdr:sp macro="" textlink="">
      <cdr:nvSpPr>
        <cdr:cNvPr id="6" name="Прямоугольник с двумя скругленными противолежащими углами 5"/>
        <cdr:cNvSpPr/>
      </cdr:nvSpPr>
      <cdr:spPr>
        <a:xfrm xmlns:a="http://schemas.openxmlformats.org/drawingml/2006/main">
          <a:off x="47145" y="528653"/>
          <a:ext cx="1920210" cy="2747034"/>
        </a:xfrm>
        <a:prstGeom xmlns:a="http://schemas.openxmlformats.org/drawingml/2006/main" prst="round2Diag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anchor="b"/>
        <a:lstStyle xmlns:a="http://schemas.openxmlformats.org/drawingml/2006/main"/>
        <a:p xmlns:a="http://schemas.openxmlformats.org/drawingml/2006/main">
          <a:pPr algn="ctr"/>
          <a:r>
            <a: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+6,7 млрд. руб.</a:t>
          </a:r>
        </a:p>
        <a:p xmlns:a="http://schemas.openxmlformats.org/drawingml/2006/main">
          <a:pPr algn="ctr"/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изменение методики расчета коэффициента дифференциации.</a:t>
          </a:r>
        </a:p>
        <a:p xmlns:a="http://schemas.openxmlformats.org/drawingml/2006/main">
          <a:pPr algn="ctr"/>
          <a:r>
            <a: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ИБР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(ограничение 3)</a:t>
          </a:r>
        </a:p>
        <a:p xmlns:a="http://schemas.openxmlformats.org/drawingml/2006/main">
          <a:pPr algn="ctr"/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 коэф.цен.диф.бюдж.услуг (</a:t>
          </a:r>
          <a:r>
            <a: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ПР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) (ограничение 4,5)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0.74802</cdr:x>
      <cdr:y>0.01758</cdr:y>
    </cdr:from>
    <cdr:to>
      <cdr:x>0.87705</cdr:x>
      <cdr:y>0.26539</cdr:y>
    </cdr:to>
    <cdr:sp macro="" textlink="">
      <cdr:nvSpPr>
        <cdr:cNvPr id="8" name="Прямоугольник с двумя скругленными противолежащими углами 7"/>
        <cdr:cNvSpPr/>
      </cdr:nvSpPr>
      <cdr:spPr>
        <a:xfrm xmlns:a="http://schemas.openxmlformats.org/drawingml/2006/main">
          <a:off x="8905420" y="100027"/>
          <a:ext cx="1536144" cy="1409701"/>
        </a:xfrm>
        <a:prstGeom xmlns:a="http://schemas.openxmlformats.org/drawingml/2006/main" prst="round2Diag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anchor="b"/>
        <a:lstStyle xmlns:a="http://schemas.openxmlformats.org/drawingml/2006/main"/>
        <a:p xmlns:a="http://schemas.openxmlformats.org/drawingml/2006/main">
          <a:pPr algn="ctr"/>
          <a:r>
            <a: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+ 9,7 млрд. рублей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. Рост 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норматива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финансового обеспечения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0.87097</cdr:x>
      <cdr:y>0.02842</cdr:y>
    </cdr:from>
    <cdr:to>
      <cdr:x>1</cdr:x>
      <cdr:y>0.24697</cdr:y>
    </cdr:to>
    <cdr:sp macro="" textlink="">
      <cdr:nvSpPr>
        <cdr:cNvPr id="11" name="Прямоугольник с двумя скругленными противолежащими углами 10"/>
        <cdr:cNvSpPr/>
      </cdr:nvSpPr>
      <cdr:spPr>
        <a:xfrm xmlns:a="http://schemas.openxmlformats.org/drawingml/2006/main">
          <a:off x="7776884" y="121253"/>
          <a:ext cx="1152108" cy="932457"/>
        </a:xfrm>
        <a:prstGeom xmlns:a="http://schemas.openxmlformats.org/drawingml/2006/main" prst="round2DiagRect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12700" cap="flat" cmpd="sng" algn="ctr">
          <a:solidFill>
            <a:sysClr val="windowText" lastClr="000000"/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b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Zona Pro Regular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Zona Pro Regular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Zona Pro Regular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Zona Pro Regular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Zona Pro Regular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Zona Pro Regular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Zona Pro Regular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Zona Pro Regular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Zona Pro Regular"/>
            </a:defRPr>
          </a:lvl9pPr>
        </a:lstStyle>
        <a:p xmlns:a="http://schemas.openxmlformats.org/drawingml/2006/main">
          <a:pPr algn="ctr"/>
          <a:r>
            <a:rPr lang="ru-RU" sz="1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+ 4,4 млрд. </a:t>
          </a:r>
          <a:r>
            <a:rPr lang="ru-RU" sz="1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рублей.  рост норматива финансового обеспечения</a:t>
          </a:r>
          <a:endParaRPr lang="ru-RU" sz="1400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0.06392</cdr:x>
      <cdr:y>0.71581</cdr:y>
    </cdr:from>
    <cdr:to>
      <cdr:x>0.93204</cdr:x>
      <cdr:y>0.81687</cdr:y>
    </cdr:to>
    <cdr:sp macro="" textlink="">
      <cdr:nvSpPr>
        <cdr:cNvPr id="5" name="Стрелка вправо 4"/>
        <cdr:cNvSpPr/>
      </cdr:nvSpPr>
      <cdr:spPr>
        <a:xfrm xmlns:a="http://schemas.openxmlformats.org/drawingml/2006/main">
          <a:off x="570778" y="3053974"/>
          <a:ext cx="7751400" cy="431181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bg2">
            <a:lumMod val="9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000" i="1" dirty="0" smtClean="0">
              <a:solidFill>
                <a:schemeClr val="tx1"/>
              </a:solidFill>
            </a:rPr>
            <a:t>подушевой норматив для расчета субвенции с учетом коэффициентов для РС (Я), рублей </a:t>
          </a:r>
          <a:endParaRPr lang="ru-RU" sz="1000" i="1" dirty="0"/>
        </a:p>
      </cdr:txBody>
    </cdr:sp>
  </cdr:relSizeAnchor>
  <cdr:relSizeAnchor xmlns:cdr="http://schemas.openxmlformats.org/drawingml/2006/chartDrawing">
    <cdr:from>
      <cdr:x>0.65357</cdr:x>
      <cdr:y>0.59023</cdr:y>
    </cdr:from>
    <cdr:to>
      <cdr:x>0.71918</cdr:x>
      <cdr:y>0.6706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7780998" y="3357578"/>
          <a:ext cx="781050" cy="4572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2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+17,0%</a:t>
          </a:r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0.23828</cdr:x>
      <cdr:y>0.04602</cdr:y>
    </cdr:from>
    <cdr:to>
      <cdr:x>0.65511</cdr:x>
      <cdr:y>0.14867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97173" y="143857"/>
          <a:ext cx="2269162" cy="320881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3"/>
        </a:lnRef>
        <a:fillRef xmlns:a="http://schemas.openxmlformats.org/drawingml/2006/main" idx="3">
          <a:schemeClr val="accent3"/>
        </a:fillRef>
        <a:effectRef xmlns:a="http://schemas.openxmlformats.org/drawingml/2006/main" idx="2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2023г </a:t>
          </a:r>
        </a:p>
        <a:p xmlns:a="http://schemas.openxmlformats.org/drawingml/2006/main">
          <a:pPr algn="ctr"/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51 300,5 млн.руб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0.61971</cdr:x>
      <cdr:y>0.62216</cdr:y>
    </cdr:from>
    <cdr:to>
      <cdr:x>0.82465</cdr:x>
      <cdr:y>0.70889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73627" y="1944849"/>
          <a:ext cx="1115666" cy="2711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ФОТ</a:t>
          </a:r>
        </a:p>
        <a:p xmlns:a="http://schemas.openxmlformats.org/drawingml/2006/main"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68,7%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0.06763</cdr:x>
      <cdr:y>0.2456</cdr:y>
    </cdr:from>
    <cdr:to>
      <cdr:x>0.34264</cdr:x>
      <cdr:y>0.36949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368190" y="767751"/>
          <a:ext cx="1497118" cy="3872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Zona Pro Regular"/>
            </a:defRPr>
          </a:lvl1pPr>
          <a:lvl2pPr marL="457200" indent="0">
            <a:defRPr sz="1100">
              <a:latin typeface="Zona Pro Regular"/>
            </a:defRPr>
          </a:lvl2pPr>
          <a:lvl3pPr marL="914400" indent="0">
            <a:defRPr sz="1100">
              <a:latin typeface="Zona Pro Regular"/>
            </a:defRPr>
          </a:lvl3pPr>
          <a:lvl4pPr marL="1371600" indent="0">
            <a:defRPr sz="1100">
              <a:latin typeface="Zona Pro Regular"/>
            </a:defRPr>
          </a:lvl4pPr>
          <a:lvl5pPr marL="1828800" indent="0">
            <a:defRPr sz="1100">
              <a:latin typeface="Zona Pro Regular"/>
            </a:defRPr>
          </a:lvl5pPr>
          <a:lvl6pPr marL="2286000" indent="0">
            <a:defRPr sz="1100">
              <a:latin typeface="Zona Pro Regular"/>
            </a:defRPr>
          </a:lvl6pPr>
          <a:lvl7pPr marL="2743200" indent="0">
            <a:defRPr sz="1100">
              <a:latin typeface="Zona Pro Regular"/>
            </a:defRPr>
          </a:lvl7pPr>
          <a:lvl8pPr marL="3200400" indent="0">
            <a:defRPr sz="1100">
              <a:latin typeface="Zona Pro Regular"/>
            </a:defRPr>
          </a:lvl8pPr>
          <a:lvl9pPr marL="3657600" indent="0">
            <a:defRPr sz="1100">
              <a:latin typeface="Zona Pro Regular"/>
            </a:defRPr>
          </a:lvl9pPr>
        </a:lstStyle>
        <a:p xmlns:a="http://schemas.openxmlformats.org/drawingml/2006/main">
          <a:pPr algn="ctr"/>
          <a:r>
            <a:rPr lang="ru-RU" sz="1600" b="1" dirty="0" err="1" smtClean="0">
              <a:latin typeface="Times New Roman" pitchFamily="18" charset="0"/>
              <a:cs typeface="Times New Roman" pitchFamily="18" charset="0"/>
            </a:rPr>
            <a:t>Мат.статьи</a:t>
          </a:r>
          <a:endParaRPr lang="ru-RU" sz="1600" b="1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31,3%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0.3221</cdr:x>
      <cdr:y>0.04064</cdr:y>
    </cdr:from>
    <cdr:to>
      <cdr:x>0.71401</cdr:x>
      <cdr:y>0.15548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60320" y="127040"/>
          <a:ext cx="2141830" cy="358986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3"/>
        </a:lnRef>
        <a:fillRef xmlns:a="http://schemas.openxmlformats.org/drawingml/2006/main" idx="3">
          <a:schemeClr val="accent3"/>
        </a:fillRef>
        <a:effectRef xmlns:a="http://schemas.openxmlformats.org/drawingml/2006/main" idx="2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2024г </a:t>
          </a:r>
        </a:p>
        <a:p xmlns:a="http://schemas.openxmlformats.org/drawingml/2006/main">
          <a:pPr algn="ctr"/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61 219,6 млн.руб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0.64847</cdr:x>
      <cdr:y>0.59954</cdr:y>
    </cdr:from>
    <cdr:to>
      <cdr:x>0.86264</cdr:x>
      <cdr:y>0.75678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544003" y="1874149"/>
          <a:ext cx="1170468" cy="4915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ФОТ</a:t>
          </a:r>
        </a:p>
        <a:p xmlns:a="http://schemas.openxmlformats.org/drawingml/2006/main"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68,0%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0.10597</cdr:x>
      <cdr:y>0.26855</cdr:y>
    </cdr:from>
    <cdr:to>
      <cdr:x>0.3424</cdr:x>
      <cdr:y>0.36396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79119" y="839480"/>
          <a:ext cx="1292122" cy="298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Zona Pro Regular"/>
            </a:defRPr>
          </a:lvl1pPr>
          <a:lvl2pPr marL="457200" indent="0">
            <a:defRPr sz="1100">
              <a:latin typeface="Zona Pro Regular"/>
            </a:defRPr>
          </a:lvl2pPr>
          <a:lvl3pPr marL="914400" indent="0">
            <a:defRPr sz="1100">
              <a:latin typeface="Zona Pro Regular"/>
            </a:defRPr>
          </a:lvl3pPr>
          <a:lvl4pPr marL="1371600" indent="0">
            <a:defRPr sz="1100">
              <a:latin typeface="Zona Pro Regular"/>
            </a:defRPr>
          </a:lvl4pPr>
          <a:lvl5pPr marL="1828800" indent="0">
            <a:defRPr sz="1100">
              <a:latin typeface="Zona Pro Regular"/>
            </a:defRPr>
          </a:lvl5pPr>
          <a:lvl6pPr marL="2286000" indent="0">
            <a:defRPr sz="1100">
              <a:latin typeface="Zona Pro Regular"/>
            </a:defRPr>
          </a:lvl6pPr>
          <a:lvl7pPr marL="2743200" indent="0">
            <a:defRPr sz="1100">
              <a:latin typeface="Zona Pro Regular"/>
            </a:defRPr>
          </a:lvl7pPr>
          <a:lvl8pPr marL="3200400" indent="0">
            <a:defRPr sz="1100">
              <a:latin typeface="Zona Pro Regular"/>
            </a:defRPr>
          </a:lvl8pPr>
          <a:lvl9pPr marL="3657600" indent="0">
            <a:defRPr sz="1100">
              <a:latin typeface="Zona Pro Regular"/>
            </a:defRPr>
          </a:lvl9pPr>
        </a:lstStyle>
        <a:p xmlns:a="http://schemas.openxmlformats.org/drawingml/2006/main">
          <a:pPr algn="ctr"/>
          <a:r>
            <a:rPr lang="ru-RU" sz="1600" b="1" dirty="0" err="1" smtClean="0">
              <a:latin typeface="Times New Roman" pitchFamily="18" charset="0"/>
              <a:cs typeface="Times New Roman" pitchFamily="18" charset="0"/>
            </a:rPr>
            <a:t>Мат.статьи</a:t>
          </a:r>
          <a:endParaRPr lang="ru-RU" sz="1600" b="1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32,0%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0.3221</cdr:x>
      <cdr:y>0.04064</cdr:y>
    </cdr:from>
    <cdr:to>
      <cdr:x>0.72892</cdr:x>
      <cdr:y>0.15548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60320" y="127040"/>
          <a:ext cx="2223347" cy="358986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3"/>
        </a:lnRef>
        <a:fillRef xmlns:a="http://schemas.openxmlformats.org/drawingml/2006/main" idx="3">
          <a:schemeClr val="accent3"/>
        </a:fillRef>
        <a:effectRef xmlns:a="http://schemas.openxmlformats.org/drawingml/2006/main" idx="2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2025г </a:t>
          </a:r>
        </a:p>
        <a:p xmlns:a="http://schemas.openxmlformats.org/drawingml/2006/main">
          <a:pPr algn="ctr"/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71 719,5 млн.руб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0.63291</cdr:x>
      <cdr:y>0.70498</cdr:y>
    </cdr:from>
    <cdr:to>
      <cdr:x>0.84708</cdr:x>
      <cdr:y>0.86222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458942" y="2203758"/>
          <a:ext cx="1170468" cy="4915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ФОТ</a:t>
          </a:r>
        </a:p>
        <a:p xmlns:a="http://schemas.openxmlformats.org/drawingml/2006/main"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68,0%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0.09624</cdr:x>
      <cdr:y>0.28896</cdr:y>
    </cdr:from>
    <cdr:to>
      <cdr:x>0.33267</cdr:x>
      <cdr:y>0.38437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25956" y="903276"/>
          <a:ext cx="1292122" cy="298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Zona Pro Regular"/>
            </a:defRPr>
          </a:lvl1pPr>
          <a:lvl2pPr marL="457200" indent="0">
            <a:defRPr sz="1100">
              <a:latin typeface="Zona Pro Regular"/>
            </a:defRPr>
          </a:lvl2pPr>
          <a:lvl3pPr marL="914400" indent="0">
            <a:defRPr sz="1100">
              <a:latin typeface="Zona Pro Regular"/>
            </a:defRPr>
          </a:lvl3pPr>
          <a:lvl4pPr marL="1371600" indent="0">
            <a:defRPr sz="1100">
              <a:latin typeface="Zona Pro Regular"/>
            </a:defRPr>
          </a:lvl4pPr>
          <a:lvl5pPr marL="1828800" indent="0">
            <a:defRPr sz="1100">
              <a:latin typeface="Zona Pro Regular"/>
            </a:defRPr>
          </a:lvl5pPr>
          <a:lvl6pPr marL="2286000" indent="0">
            <a:defRPr sz="1100">
              <a:latin typeface="Zona Pro Regular"/>
            </a:defRPr>
          </a:lvl6pPr>
          <a:lvl7pPr marL="2743200" indent="0">
            <a:defRPr sz="1100">
              <a:latin typeface="Zona Pro Regular"/>
            </a:defRPr>
          </a:lvl7pPr>
          <a:lvl8pPr marL="3200400" indent="0">
            <a:defRPr sz="1100">
              <a:latin typeface="Zona Pro Regular"/>
            </a:defRPr>
          </a:lvl8pPr>
          <a:lvl9pPr marL="3657600" indent="0">
            <a:defRPr sz="1100">
              <a:latin typeface="Zona Pro Regular"/>
            </a:defRPr>
          </a:lvl9pPr>
        </a:lstStyle>
        <a:p xmlns:a="http://schemas.openxmlformats.org/drawingml/2006/main">
          <a:pPr algn="ctr"/>
          <a:r>
            <a:rPr lang="ru-RU" sz="1600" b="1" dirty="0" err="1" smtClean="0">
              <a:latin typeface="Times New Roman" pitchFamily="18" charset="0"/>
              <a:cs typeface="Times New Roman" pitchFamily="18" charset="0"/>
            </a:rPr>
            <a:t>Мат.статьи</a:t>
          </a:r>
          <a:endParaRPr lang="ru-RU" sz="1600" b="1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32,0%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0.86535</cdr:x>
      <cdr:y>0.11203</cdr:y>
    </cdr:from>
    <cdr:to>
      <cdr:x>0.97925</cdr:x>
      <cdr:y>0.21284</cdr:y>
    </cdr:to>
    <cdr:sp macro="" textlink="">
      <cdr:nvSpPr>
        <cdr:cNvPr id="4" name="Пятиугольник 3"/>
        <cdr:cNvSpPr/>
      </cdr:nvSpPr>
      <cdr:spPr>
        <a:xfrm xmlns:a="http://schemas.openxmlformats.org/drawingml/2006/main" flipH="1">
          <a:off x="10096624" y="636811"/>
          <a:ext cx="1328956" cy="573033"/>
        </a:xfrm>
        <a:prstGeom xmlns:a="http://schemas.openxmlformats.org/drawingml/2006/main" prst="homePlate">
          <a:avLst/>
        </a:prstGeom>
        <a:solidFill xmlns:a="http://schemas.openxmlformats.org/drawingml/2006/main">
          <a:srgbClr val="0F6FC6"/>
        </a:solidFill>
        <a:ln xmlns:a="http://schemas.openxmlformats.org/drawingml/2006/main" w="12700" cap="flat" cmpd="sng" algn="ctr">
          <a:solidFill>
            <a:srgbClr val="0F6FC6">
              <a:shade val="50000"/>
            </a:srgbClr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Zona Pro Regular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Zona Pro Regular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Zona Pro Regular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Zona Pro Regular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Zona Pro Regular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Zona Pro Regular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Zona Pro Regular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Zona Pro Regular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Zona Pro Regular"/>
            </a:defRPr>
          </a:lvl9pPr>
        </a:lstStyle>
        <a:p xmlns:a="http://schemas.openxmlformats.org/drawingml/2006/main">
          <a:pPr algn="ctr"/>
          <a:r>
            <a:rPr lang="ru-RU" dirty="0" smtClean="0"/>
            <a:t>71 719,5</a:t>
          </a:r>
          <a:endParaRPr lang="ru-RU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0.53728</cdr:x>
      <cdr:y>0.18339</cdr:y>
    </cdr:from>
    <cdr:to>
      <cdr:x>0.66895</cdr:x>
      <cdr:y>0.27132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83958" y="776177"/>
          <a:ext cx="682258" cy="3721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137%</a:t>
          </a:r>
          <a:endParaRPr lang="ru-RU" sz="14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734" cy="340439"/>
          </a:xfrm>
          <a:prstGeom prst="rect">
            <a:avLst/>
          </a:prstGeom>
        </p:spPr>
        <p:txBody>
          <a:bodyPr vert="horz" lIns="91407" tIns="45704" rIns="91407" bIns="4570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0891" y="0"/>
            <a:ext cx="4307734" cy="340439"/>
          </a:xfrm>
          <a:prstGeom prst="rect">
            <a:avLst/>
          </a:prstGeom>
        </p:spPr>
        <p:txBody>
          <a:bodyPr vert="horz" lIns="91407" tIns="45704" rIns="91407" bIns="45704" rtlCol="0"/>
          <a:lstStyle>
            <a:lvl1pPr algn="r">
              <a:defRPr sz="1200"/>
            </a:lvl1pPr>
          </a:lstStyle>
          <a:p>
            <a:fld id="{0D54FDA0-9286-48ED-ADDE-9034CD5D520F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67167"/>
            <a:ext cx="4307734" cy="340439"/>
          </a:xfrm>
          <a:prstGeom prst="rect">
            <a:avLst/>
          </a:prstGeom>
        </p:spPr>
        <p:txBody>
          <a:bodyPr vert="horz" lIns="91407" tIns="45704" rIns="91407" bIns="4570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0891" y="6467167"/>
            <a:ext cx="4307734" cy="340439"/>
          </a:xfrm>
          <a:prstGeom prst="rect">
            <a:avLst/>
          </a:prstGeom>
        </p:spPr>
        <p:txBody>
          <a:bodyPr vert="horz" lIns="91407" tIns="45704" rIns="91407" bIns="45704" rtlCol="0" anchor="b"/>
          <a:lstStyle>
            <a:lvl1pPr algn="r">
              <a:defRPr sz="1200"/>
            </a:lvl1pPr>
          </a:lstStyle>
          <a:p>
            <a:fld id="{3CC1392C-8E0A-4855-9B8B-284588724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437512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734" cy="341622"/>
          </a:xfrm>
          <a:prstGeom prst="rect">
            <a:avLst/>
          </a:prstGeom>
        </p:spPr>
        <p:txBody>
          <a:bodyPr vert="horz" lIns="91407" tIns="45704" rIns="91407" bIns="45704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0891" y="0"/>
            <a:ext cx="4307734" cy="341622"/>
          </a:xfrm>
          <a:prstGeom prst="rect">
            <a:avLst/>
          </a:prstGeom>
        </p:spPr>
        <p:txBody>
          <a:bodyPr vert="horz" lIns="91407" tIns="45704" rIns="91407" bIns="45704" rtlCol="0"/>
          <a:lstStyle>
            <a:lvl1pPr algn="r">
              <a:defRPr sz="1200"/>
            </a:lvl1pPr>
          </a:lstStyle>
          <a:p>
            <a:fld id="{03749CEF-8BC1-4DE4-9814-5786D4F8EF46}" type="datetimeFigureOut">
              <a:rPr lang="ru-RU" smtClean="0"/>
              <a:pPr/>
              <a:t>23.03.2026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622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7" tIns="45704" rIns="91407" bIns="45704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095" y="3276730"/>
            <a:ext cx="7952739" cy="2680960"/>
          </a:xfrm>
          <a:prstGeom prst="rect">
            <a:avLst/>
          </a:prstGeom>
        </p:spPr>
        <p:txBody>
          <a:bodyPr vert="horz" lIns="91407" tIns="45704" rIns="91407" bIns="45704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67169"/>
            <a:ext cx="4307734" cy="341621"/>
          </a:xfrm>
          <a:prstGeom prst="rect">
            <a:avLst/>
          </a:prstGeom>
        </p:spPr>
        <p:txBody>
          <a:bodyPr vert="horz" lIns="91407" tIns="45704" rIns="91407" bIns="45704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0891" y="6467169"/>
            <a:ext cx="4307734" cy="341621"/>
          </a:xfrm>
          <a:prstGeom prst="rect">
            <a:avLst/>
          </a:prstGeom>
        </p:spPr>
        <p:txBody>
          <a:bodyPr vert="horz" lIns="91407" tIns="45704" rIns="91407" bIns="45704" rtlCol="0" anchor="b"/>
          <a:lstStyle>
            <a:lvl1pPr algn="r">
              <a:defRPr sz="1200"/>
            </a:lvl1pPr>
          </a:lstStyle>
          <a:p>
            <a:fld id="{EEC9CA03-1FC6-465F-B00C-64F2E1CE35A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85579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9CA03-1FC6-465F-B00C-64F2E1CE35A0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33A93-4328-4E59-9273-338890C9BBDD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6096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9CA03-1FC6-465F-B00C-64F2E1CE35A0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5931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30525" y="852488"/>
            <a:ext cx="4079875" cy="2295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black"/>
                </a:solidFill>
              </a:rPr>
              <a:t>На выплаты медицинским организациям, достигшим целевые показатели результативности деятельности по итогам </a:t>
            </a:r>
            <a:r>
              <a:rPr lang="ru-RU" dirty="0" smtClean="0"/>
              <a:t> 2025 года, направлены всего 147,58 млн. рублей. </a:t>
            </a:r>
          </a:p>
          <a:p>
            <a:r>
              <a:rPr lang="ru-RU" dirty="0" smtClean="0"/>
              <a:t>Топ 10 МО с наибольшими суммами стимулирующих выплат.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9CA03-1FC6-465F-B00C-64F2E1CE35A0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81028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97EEAC-CA62-44B4-85BB-A96BA2073A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C1CE3F9-0538-4D9D-854E-FB32CE6A78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="" xmlns:p14="http://schemas.microsoft.com/office/powerpoint/2010/main" val="2631124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1E4FE7AF-7E07-2142-9481-3260588F9C1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737021" y="296563"/>
            <a:ext cx="2910015" cy="4985950"/>
          </a:xfrm>
          <a:custGeom>
            <a:avLst/>
            <a:gdLst>
              <a:gd name="connsiteX0" fmla="*/ 80560 w 2834640"/>
              <a:gd name="connsiteY0" fmla="*/ 0 h 4872446"/>
              <a:gd name="connsiteX1" fmla="*/ 2754080 w 2834640"/>
              <a:gd name="connsiteY1" fmla="*/ 0 h 4872446"/>
              <a:gd name="connsiteX2" fmla="*/ 2834640 w 2834640"/>
              <a:gd name="connsiteY2" fmla="*/ 80560 h 4872446"/>
              <a:gd name="connsiteX3" fmla="*/ 2834640 w 2834640"/>
              <a:gd name="connsiteY3" fmla="*/ 4791886 h 4872446"/>
              <a:gd name="connsiteX4" fmla="*/ 2754080 w 2834640"/>
              <a:gd name="connsiteY4" fmla="*/ 4872446 h 4872446"/>
              <a:gd name="connsiteX5" fmla="*/ 80560 w 2834640"/>
              <a:gd name="connsiteY5" fmla="*/ 4872446 h 4872446"/>
              <a:gd name="connsiteX6" fmla="*/ 0 w 2834640"/>
              <a:gd name="connsiteY6" fmla="*/ 4791886 h 4872446"/>
              <a:gd name="connsiteX7" fmla="*/ 0 w 2834640"/>
              <a:gd name="connsiteY7" fmla="*/ 80560 h 4872446"/>
              <a:gd name="connsiteX8" fmla="*/ 80560 w 2834640"/>
              <a:gd name="connsiteY8" fmla="*/ 0 h 48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34640" h="4872446">
                <a:moveTo>
                  <a:pt x="80560" y="0"/>
                </a:moveTo>
                <a:lnTo>
                  <a:pt x="2754080" y="0"/>
                </a:lnTo>
                <a:cubicBezTo>
                  <a:pt x="2798572" y="0"/>
                  <a:pt x="2834640" y="36068"/>
                  <a:pt x="2834640" y="80560"/>
                </a:cubicBezTo>
                <a:lnTo>
                  <a:pt x="2834640" y="4791886"/>
                </a:lnTo>
                <a:cubicBezTo>
                  <a:pt x="2834640" y="4836378"/>
                  <a:pt x="2798572" y="4872446"/>
                  <a:pt x="2754080" y="4872446"/>
                </a:cubicBezTo>
                <a:lnTo>
                  <a:pt x="80560" y="4872446"/>
                </a:lnTo>
                <a:cubicBezTo>
                  <a:pt x="36068" y="4872446"/>
                  <a:pt x="0" y="4836378"/>
                  <a:pt x="0" y="4791886"/>
                </a:cubicBezTo>
                <a:lnTo>
                  <a:pt x="0" y="80560"/>
                </a:lnTo>
                <a:cubicBezTo>
                  <a:pt x="0" y="36068"/>
                  <a:pt x="36068" y="0"/>
                  <a:pt x="80560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scene3d>
            <a:camera prst="perspectiveRight" fov="2100000">
              <a:rot lat="21120000" lon="18600000" rev="2220000"/>
            </a:camera>
            <a:lightRig rig="threePt" dir="t"/>
          </a:scene3d>
        </p:spPr>
        <p:txBody>
          <a:bodyPr wrap="square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here to add your picture, then Right click – Send to Back</a:t>
            </a:r>
          </a:p>
        </p:txBody>
      </p:sp>
    </p:spTree>
    <p:extLst>
      <p:ext uri="{BB962C8B-B14F-4D97-AF65-F5344CB8AC3E}">
        <p14:creationId xmlns="" xmlns:p14="http://schemas.microsoft.com/office/powerpoint/2010/main" val="242050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xmlns="" id="{E352B33D-1A92-2D43-BFDD-66BB2A2E9F4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03488" y="1027355"/>
            <a:ext cx="2751580" cy="2737821"/>
          </a:xfrm>
          <a:custGeom>
            <a:avLst/>
            <a:gdLst>
              <a:gd name="connsiteX0" fmla="*/ 340383 w 2689412"/>
              <a:gd name="connsiteY0" fmla="*/ 0 h 2675964"/>
              <a:gd name="connsiteX1" fmla="*/ 2349029 w 2689412"/>
              <a:gd name="connsiteY1" fmla="*/ 0 h 2675964"/>
              <a:gd name="connsiteX2" fmla="*/ 2689412 w 2689412"/>
              <a:gd name="connsiteY2" fmla="*/ 340383 h 2675964"/>
              <a:gd name="connsiteX3" fmla="*/ 2689412 w 2689412"/>
              <a:gd name="connsiteY3" fmla="*/ 2335581 h 2675964"/>
              <a:gd name="connsiteX4" fmla="*/ 2349029 w 2689412"/>
              <a:gd name="connsiteY4" fmla="*/ 2675964 h 2675964"/>
              <a:gd name="connsiteX5" fmla="*/ 340383 w 2689412"/>
              <a:gd name="connsiteY5" fmla="*/ 2675964 h 2675964"/>
              <a:gd name="connsiteX6" fmla="*/ 0 w 2689412"/>
              <a:gd name="connsiteY6" fmla="*/ 2335581 h 2675964"/>
              <a:gd name="connsiteX7" fmla="*/ 0 w 2689412"/>
              <a:gd name="connsiteY7" fmla="*/ 340383 h 2675964"/>
              <a:gd name="connsiteX8" fmla="*/ 340383 w 2689412"/>
              <a:gd name="connsiteY8" fmla="*/ 0 h 267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89412" h="2675964">
                <a:moveTo>
                  <a:pt x="340383" y="0"/>
                </a:moveTo>
                <a:lnTo>
                  <a:pt x="2349029" y="0"/>
                </a:lnTo>
                <a:cubicBezTo>
                  <a:pt x="2537017" y="0"/>
                  <a:pt x="2689412" y="152395"/>
                  <a:pt x="2689412" y="340383"/>
                </a:cubicBezTo>
                <a:lnTo>
                  <a:pt x="2689412" y="2335581"/>
                </a:lnTo>
                <a:cubicBezTo>
                  <a:pt x="2689412" y="2523569"/>
                  <a:pt x="2537017" y="2675964"/>
                  <a:pt x="2349029" y="2675964"/>
                </a:cubicBezTo>
                <a:lnTo>
                  <a:pt x="340383" y="2675964"/>
                </a:lnTo>
                <a:cubicBezTo>
                  <a:pt x="152395" y="2675964"/>
                  <a:pt x="0" y="2523569"/>
                  <a:pt x="0" y="2335581"/>
                </a:cubicBezTo>
                <a:lnTo>
                  <a:pt x="0" y="340383"/>
                </a:lnTo>
                <a:cubicBezTo>
                  <a:pt x="0" y="152395"/>
                  <a:pt x="152395" y="0"/>
                  <a:pt x="340383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scene3d>
            <a:camera prst="orthographicFront">
              <a:rot lat="20880000" lon="2400000" rev="21060000"/>
            </a:camera>
            <a:lightRig rig="threePt" dir="t"/>
          </a:scene3d>
        </p:spPr>
        <p:txBody>
          <a:bodyPr wrap="square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1939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7751C58-CF5A-481A-A8C3-9AE6DE1BC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40F1E050-D7AE-486B-B244-4317D5B00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2944BCB-326B-459F-8832-E23CEEC787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31316" y="536155"/>
            <a:ext cx="723301" cy="72330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54085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028DC2E-AE17-4B30-AF9A-CC943FF09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B0AAAB7-4027-46DA-9AE9-7D7D883B2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2872371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A9DBBC7-5D6F-4746-9A54-5B075BF89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0A3006F-3D7C-466A-99C2-36F5E9B553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FCF9C8B-8B22-4083-84F8-4561DA4CC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E201F8B-76E6-4294-9BDF-6AFF7576F4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31316" y="536155"/>
            <a:ext cx="723301" cy="72330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62158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1F275DB-7A05-42A4-9B93-8DD9858C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336" y="536155"/>
            <a:ext cx="10575348" cy="72330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A13D757-AF20-4E20-9AC5-6EE01DEB6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7041" y="15949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97EB18E-FA38-4EA6-8AA9-89C000B3B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7041" y="2418812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573074BF-4CF1-4CAF-BB64-48D7F22DD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9453" y="15949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212DF023-6920-40FF-AAD6-7BFE13DD18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9453" y="2418812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5F97AFF-52E0-4544-A20D-463B17EC09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31316" y="536155"/>
            <a:ext cx="723301" cy="72330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63162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025E52-4E42-494E-BC2C-62BB40AF8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9291" y="536155"/>
            <a:ext cx="10110840" cy="723301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440955EA-BEE6-4162-91AF-D0FCB7414B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643E5F0A-5A05-4025-9FDA-0B7F546D98AD}"/>
              </a:ext>
            </a:extLst>
          </p:cNvPr>
          <p:cNvCxnSpPr>
            <a:cxnSpLocks/>
          </p:cNvCxnSpPr>
          <p:nvPr userDrawn="1"/>
        </p:nvCxnSpPr>
        <p:spPr>
          <a:xfrm>
            <a:off x="2061221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006513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9C5F80C8-B4A0-4781-9AF9-9D6EA0944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6A19AB06-404D-4F3D-B511-0F45E5AA2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6C16A41-EBF4-4B22-BABF-635A2815A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0B98-C4DD-482F-BCAD-9AF6DC84721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1927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xmlns="" id="{F2919C4A-84D7-044B-9309-890E798602D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12293" y="1079286"/>
            <a:ext cx="3876566" cy="2878565"/>
          </a:xfrm>
          <a:solidFill>
            <a:schemeClr val="bg1">
              <a:lumMod val="65000"/>
            </a:schemeClr>
          </a:solidFill>
          <a:scene3d>
            <a:camera prst="perspectiveRight" fov="1680000">
              <a:rot lat="2040000" lon="19260000" rev="60000"/>
            </a:camera>
            <a:lightRig rig="threePt" dir="t"/>
          </a:scene3d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here to add your picture, then Right click – Send to Back</a:t>
            </a:r>
          </a:p>
        </p:txBody>
      </p:sp>
    </p:spTree>
    <p:extLst>
      <p:ext uri="{BB962C8B-B14F-4D97-AF65-F5344CB8AC3E}">
        <p14:creationId xmlns="" xmlns:p14="http://schemas.microsoft.com/office/powerpoint/2010/main" val="148740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3FDBBFB9-708E-AE48-8990-463C05B31E5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96174" y="869950"/>
            <a:ext cx="2282825" cy="4905375"/>
          </a:xfrm>
          <a:custGeom>
            <a:avLst/>
            <a:gdLst>
              <a:gd name="connsiteX0" fmla="*/ 228202 w 2282024"/>
              <a:gd name="connsiteY0" fmla="*/ 0 h 4913906"/>
              <a:gd name="connsiteX1" fmla="*/ 2053822 w 2282024"/>
              <a:gd name="connsiteY1" fmla="*/ 0 h 4913906"/>
              <a:gd name="connsiteX2" fmla="*/ 2282024 w 2282024"/>
              <a:gd name="connsiteY2" fmla="*/ 228202 h 4913906"/>
              <a:gd name="connsiteX3" fmla="*/ 2282024 w 2282024"/>
              <a:gd name="connsiteY3" fmla="*/ 4685704 h 4913906"/>
              <a:gd name="connsiteX4" fmla="*/ 2053822 w 2282024"/>
              <a:gd name="connsiteY4" fmla="*/ 4913906 h 4913906"/>
              <a:gd name="connsiteX5" fmla="*/ 228202 w 2282024"/>
              <a:gd name="connsiteY5" fmla="*/ 4913906 h 4913906"/>
              <a:gd name="connsiteX6" fmla="*/ 0 w 2282024"/>
              <a:gd name="connsiteY6" fmla="*/ 4685704 h 4913906"/>
              <a:gd name="connsiteX7" fmla="*/ 0 w 2282024"/>
              <a:gd name="connsiteY7" fmla="*/ 228202 h 4913906"/>
              <a:gd name="connsiteX8" fmla="*/ 228202 w 2282024"/>
              <a:gd name="connsiteY8" fmla="*/ 0 h 491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2024" h="4913906">
                <a:moveTo>
                  <a:pt x="228202" y="0"/>
                </a:moveTo>
                <a:lnTo>
                  <a:pt x="2053822" y="0"/>
                </a:lnTo>
                <a:cubicBezTo>
                  <a:pt x="2179854" y="0"/>
                  <a:pt x="2282024" y="102170"/>
                  <a:pt x="2282024" y="228202"/>
                </a:cubicBezTo>
                <a:lnTo>
                  <a:pt x="2282024" y="4685704"/>
                </a:lnTo>
                <a:cubicBezTo>
                  <a:pt x="2282024" y="4811736"/>
                  <a:pt x="2179854" y="4913906"/>
                  <a:pt x="2053822" y="4913906"/>
                </a:cubicBezTo>
                <a:lnTo>
                  <a:pt x="228202" y="4913906"/>
                </a:lnTo>
                <a:cubicBezTo>
                  <a:pt x="102170" y="4913906"/>
                  <a:pt x="0" y="4811736"/>
                  <a:pt x="0" y="4685704"/>
                </a:cubicBezTo>
                <a:lnTo>
                  <a:pt x="0" y="228202"/>
                </a:lnTo>
                <a:cubicBezTo>
                  <a:pt x="0" y="102170"/>
                  <a:pt x="102170" y="0"/>
                  <a:pt x="228202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here to add your picture, then Right click – Send to Back</a:t>
            </a:r>
          </a:p>
        </p:txBody>
      </p:sp>
    </p:spTree>
    <p:extLst>
      <p:ext uri="{BB962C8B-B14F-4D97-AF65-F5344CB8AC3E}">
        <p14:creationId xmlns="" xmlns:p14="http://schemas.microsoft.com/office/powerpoint/2010/main" val="2345965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AC5B866-45E3-4152-AA21-9B5A8FD14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3577" y="536155"/>
            <a:ext cx="10120222" cy="7233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F03ABD0-9996-4E9F-82E9-62A6DE81D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316" y="1584085"/>
            <a:ext cx="11521378" cy="4737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370113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A4DA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70225"/>
          <a:stretch/>
        </p:blipFill>
        <p:spPr bwMode="auto">
          <a:xfrm>
            <a:off x="-161926" y="-47624"/>
            <a:ext cx="5313863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333750" y="1515605"/>
            <a:ext cx="912495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Деятельность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Территориального фонда 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обязательного медицинского страхования 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Республики Саха (Якутия):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Итоги и перспективы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71237" y="491555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0E2956"/>
                </a:solidFill>
              </a:rPr>
              <a:t>Горохов Александр Васильевич</a:t>
            </a:r>
          </a:p>
          <a:p>
            <a:r>
              <a:rPr lang="ru-RU" b="1" dirty="0">
                <a:solidFill>
                  <a:srgbClr val="0E2956"/>
                </a:solidFill>
              </a:rPr>
              <a:t>Директор ТФОМС РС(Я)</a:t>
            </a:r>
            <a:endParaRPr lang="ru-RU" sz="1000" b="1" dirty="0">
              <a:solidFill>
                <a:srgbClr val="0E2956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356" r="1343"/>
          <a:stretch/>
        </p:blipFill>
        <p:spPr bwMode="auto">
          <a:xfrm>
            <a:off x="177246" y="2038350"/>
            <a:ext cx="3270205" cy="3362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87086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09551"/>
            <a:ext cx="11120131" cy="1049906"/>
          </a:xfrm>
        </p:spPr>
        <p:txBody>
          <a:bodyPr>
            <a:noAutofit/>
          </a:bodyPr>
          <a:lstStyle/>
          <a:p>
            <a:r>
              <a:rPr lang="ru-RU" sz="2000" dirty="0"/>
              <a:t>О</a:t>
            </a:r>
            <a:r>
              <a:rPr lang="ru-RU" sz="2000" dirty="0" smtClean="0"/>
              <a:t>бъем </a:t>
            </a:r>
            <a:r>
              <a:rPr lang="ru-RU" sz="2000" dirty="0"/>
              <a:t>средств, </a:t>
            </a:r>
            <a:r>
              <a:rPr lang="ru-RU" sz="2000" dirty="0" smtClean="0"/>
              <a:t>направленных </a:t>
            </a:r>
            <a:r>
              <a:rPr lang="ru-RU" sz="2000" dirty="0"/>
              <a:t>в медицинские организации по итогам оценки достижения значений показателей результативности деятельности медицинских организаций Республики Саха (Якутия) по итогам </a:t>
            </a:r>
            <a:r>
              <a:rPr lang="ru-RU" sz="2000" dirty="0" smtClean="0"/>
              <a:t>2025 </a:t>
            </a:r>
            <a:r>
              <a:rPr lang="ru-RU" sz="2000" dirty="0"/>
              <a:t>года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70342944"/>
              </p:ext>
            </p:extLst>
          </p:nvPr>
        </p:nvGraphicFramePr>
        <p:xfrm>
          <a:off x="666751" y="1440797"/>
          <a:ext cx="10529336" cy="5046047"/>
        </p:xfrm>
        <a:graphic>
          <a:graphicData uri="http://schemas.openxmlformats.org/drawingml/2006/table">
            <a:tbl>
              <a:tblPr/>
              <a:tblGrid>
                <a:gridCol w="1009649"/>
                <a:gridCol w="6659179"/>
                <a:gridCol w="2860508"/>
              </a:tblGrid>
              <a:tr h="6571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№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Наименование МО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Сумма стимулирующих </a:t>
                      </a: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выплат, тыс. рублей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2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2119BD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>
                          <a:solidFill>
                            <a:srgbClr val="2119BD"/>
                          </a:solidFill>
                          <a:latin typeface="+mn-lt"/>
                        </a:rPr>
                        <a:t>Всего стимулирующих выплат, в </a:t>
                      </a:r>
                      <a:r>
                        <a:rPr lang="ru-RU" sz="2000" b="1" i="0" u="none" strike="noStrike" dirty="0" err="1">
                          <a:solidFill>
                            <a:srgbClr val="2119BD"/>
                          </a:solidFill>
                          <a:latin typeface="+mn-lt"/>
                        </a:rPr>
                        <a:t>т.ч</a:t>
                      </a:r>
                      <a:r>
                        <a:rPr lang="ru-RU" sz="2000" b="1" i="0" u="none" strike="noStrike" dirty="0">
                          <a:solidFill>
                            <a:srgbClr val="2119BD"/>
                          </a:solidFill>
                          <a:latin typeface="+mn-lt"/>
                        </a:rPr>
                        <a:t>.: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2119BD"/>
                          </a:solidFill>
                          <a:latin typeface="+mn-lt"/>
                        </a:rPr>
                        <a:t>147 582,20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ГАУ РС(Я) "ЯГБ №3"                                                                           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12 399,31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ГАУ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РС(Я) "Поликлиника №1"                                                                   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12 290,45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ГАУ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РС(Я) "Медицинский центр г. Якутска"                                                     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12 115,22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ГБУ РС(Я) "</a:t>
                      </a:r>
                      <a:r>
                        <a:rPr lang="ru-RU" sz="20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Нерюнгринская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ЦРБ"                                                                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7 205,41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ГБУ РС(Я) "ЯГБ №2"                                                                           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6 616,91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ГАУ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РС(Я) "</a:t>
                      </a:r>
                      <a:r>
                        <a:rPr lang="ru-RU" sz="20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Мегино-Кангаласская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ЦРБ"                                                          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5 794,99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ГБУ РС(Я) "Алданская ЦРБ"                                                                    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5 640,69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ГБУ РС(Я) "Мирнинская ЦРБ"                                                                   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5 597,88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ГБУ РС(Я) "Ленская ЦРБ"                                                                      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5 544,83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5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ГБУ РС(Я) "Айхальская ГБ"                                                                    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5 222,16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2391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33576" y="536155"/>
            <a:ext cx="10958423" cy="723301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70C0"/>
                </a:solidFill>
                <a:cs typeface="Times New Roman" pitchFamily="18" charset="0"/>
              </a:rPr>
              <a:t>Кредиторская задолженность медицинских организаций в РС(Я) </a:t>
            </a:r>
            <a:r>
              <a:rPr lang="ru-RU" sz="2800" b="1" dirty="0" smtClean="0">
                <a:solidFill>
                  <a:srgbClr val="0070C0"/>
                </a:solidFill>
                <a:cs typeface="Times New Roman" pitchFamily="18" charset="0"/>
              </a:rPr>
              <a:t>в 2025г</a:t>
            </a:r>
            <a:r>
              <a:rPr lang="ru-RU" sz="2800" b="1" dirty="0">
                <a:solidFill>
                  <a:srgbClr val="0070C0"/>
                </a:solidFill>
                <a:cs typeface="Times New Roman" pitchFamily="18" charset="0"/>
              </a:rPr>
              <a:t>. (</a:t>
            </a:r>
            <a:r>
              <a:rPr lang="ru-RU" sz="2800" b="1" dirty="0" err="1">
                <a:solidFill>
                  <a:srgbClr val="0070C0"/>
                </a:solidFill>
                <a:cs typeface="Times New Roman" pitchFamily="18" charset="0"/>
              </a:rPr>
              <a:t>млн.руб</a:t>
            </a:r>
            <a:r>
              <a:rPr lang="ru-RU" sz="2800" b="1" dirty="0">
                <a:solidFill>
                  <a:srgbClr val="0070C0"/>
                </a:solidFill>
                <a:cs typeface="Times New Roman" pitchFamily="18" charset="0"/>
              </a:rPr>
              <a:t>.)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888534436"/>
              </p:ext>
            </p:extLst>
          </p:nvPr>
        </p:nvGraphicFramePr>
        <p:xfrm>
          <a:off x="792480" y="1584325"/>
          <a:ext cx="11059795" cy="4737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653217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974" y="352425"/>
            <a:ext cx="10939157" cy="9070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cs typeface="Times New Roman" pitchFamily="18" charset="0"/>
              </a:rPr>
              <a:t>Просроченная кредиторская задолженность за счет средств ОМС в медицинских </a:t>
            </a:r>
            <a:r>
              <a:rPr lang="ru-RU" sz="3100" b="1" dirty="0" smtClean="0">
                <a:cs typeface="Times New Roman" pitchFamily="18" charset="0"/>
              </a:rPr>
              <a:t>организациях ДФО </a:t>
            </a:r>
            <a:br>
              <a:rPr lang="ru-RU" sz="3100" b="1" dirty="0" smtClean="0">
                <a:cs typeface="Times New Roman" pitchFamily="18" charset="0"/>
              </a:rPr>
            </a:br>
            <a:r>
              <a:rPr lang="ru-RU" sz="3100" b="1" dirty="0" smtClean="0">
                <a:cs typeface="Times New Roman" pitchFamily="18" charset="0"/>
              </a:rPr>
              <a:t>по итогам 2025 года </a:t>
            </a:r>
            <a:r>
              <a:rPr lang="ru-RU" sz="3100" b="1" dirty="0">
                <a:cs typeface="Times New Roman" pitchFamily="18" charset="0"/>
              </a:rPr>
              <a:t>(тыс.руб.)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550421269"/>
              </p:ext>
            </p:extLst>
          </p:nvPr>
        </p:nvGraphicFramePr>
        <p:xfrm>
          <a:off x="1402080" y="1426465"/>
          <a:ext cx="9497568" cy="5059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711634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79499"/>
          </a:xfrm>
          <a:gradFill flip="none" rotWithShape="1">
            <a:gsLst>
              <a:gs pos="0">
                <a:srgbClr val="2119BD">
                  <a:shade val="30000"/>
                  <a:satMod val="115000"/>
                </a:srgbClr>
              </a:gs>
              <a:gs pos="50000">
                <a:srgbClr val="2119BD">
                  <a:shade val="67500"/>
                  <a:satMod val="115000"/>
                </a:srgbClr>
              </a:gs>
              <a:gs pos="100000">
                <a:srgbClr val="2119BD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800" dirty="0" smtClean="0"/>
              <a:t>      Приоритетные задачи на 2026</a:t>
            </a:r>
            <a:endParaRPr lang="ru-RU" sz="4800" dirty="0"/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="" xmlns:p14="http://schemas.microsoft.com/office/powerpoint/2010/main" val="4255219351"/>
              </p:ext>
            </p:extLst>
          </p:nvPr>
        </p:nvGraphicFramePr>
        <p:xfrm>
          <a:off x="190500" y="1275908"/>
          <a:ext cx="12001500" cy="55820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Группа 11"/>
          <p:cNvGrpSpPr/>
          <p:nvPr/>
        </p:nvGrpSpPr>
        <p:grpSpPr>
          <a:xfrm>
            <a:off x="9572625" y="1704975"/>
            <a:ext cx="977088" cy="914400"/>
            <a:chOff x="2743503" y="137205"/>
            <a:chExt cx="675720" cy="872253"/>
          </a:xfrm>
        </p:grpSpPr>
        <p:sp>
          <p:nvSpPr>
            <p:cNvPr id="13" name="Стрелка вправо 12"/>
            <p:cNvSpPr/>
            <p:nvPr/>
          </p:nvSpPr>
          <p:spPr>
            <a:xfrm rot="5400000">
              <a:off x="2645236" y="235472"/>
              <a:ext cx="872253" cy="675720"/>
            </a:xfrm>
            <a:prstGeom prst="rightArrow">
              <a:avLst>
                <a:gd name="adj1" fmla="val 60000"/>
                <a:gd name="adj2" fmla="val 50000"/>
              </a:avLst>
            </a:prstGeom>
            <a:gradFill flip="none" rotWithShape="0">
              <a:gsLst>
                <a:gs pos="0">
                  <a:schemeClr val="accent1">
                    <a:tint val="60000"/>
                    <a:hueOff val="0"/>
                    <a:satOff val="0"/>
                    <a:lumOff val="0"/>
                    <a:shade val="30000"/>
                    <a:satMod val="115000"/>
                  </a:schemeClr>
                </a:gs>
                <a:gs pos="50000">
                  <a:schemeClr val="accent1">
                    <a:tint val="60000"/>
                    <a:hueOff val="0"/>
                    <a:satOff val="0"/>
                    <a:lumOff val="0"/>
                    <a:shade val="67500"/>
                    <a:satMod val="115000"/>
                  </a:schemeClr>
                </a:gs>
                <a:gs pos="100000">
                  <a:schemeClr val="accent1">
                    <a:tint val="60000"/>
                    <a:hueOff val="0"/>
                    <a:satOff val="0"/>
                    <a:lumOff val="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Стрелка вправо 4"/>
            <p:cNvSpPr/>
            <p:nvPr/>
          </p:nvSpPr>
          <p:spPr>
            <a:xfrm rot="5400000">
              <a:off x="2690947" y="269259"/>
              <a:ext cx="669537" cy="4054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300" kern="1200"/>
            </a:p>
          </p:txBody>
        </p:sp>
      </p:grpSp>
      <p:pic>
        <p:nvPicPr>
          <p:cNvPr id="12" name="Picture 3" descr="C:\Users\stungo\Downloads\IMG-20240214-WA001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" y="0"/>
            <a:ext cx="1414129" cy="120368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70225"/>
          <a:stretch/>
        </p:blipFill>
        <p:spPr bwMode="auto">
          <a:xfrm>
            <a:off x="-161926" y="-47624"/>
            <a:ext cx="5313863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086226" y="3000850"/>
            <a:ext cx="82867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Спасибо за внимание!</a:t>
            </a:r>
            <a:endParaRPr lang="ru-RU" sz="4000" b="1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356" r="1343"/>
          <a:stretch/>
        </p:blipFill>
        <p:spPr bwMode="auto">
          <a:xfrm>
            <a:off x="386795" y="2105025"/>
            <a:ext cx="3631503" cy="3733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20688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356" r="1343"/>
          <a:stretch/>
        </p:blipFill>
        <p:spPr bwMode="auto">
          <a:xfrm>
            <a:off x="59943" y="1"/>
            <a:ext cx="4854957" cy="4991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28601" y="4581525"/>
            <a:ext cx="1196339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2119BD"/>
                </a:solidFill>
                <a:ea typeface="Calibri" pitchFamily="34" charset="0"/>
                <a:cs typeface="Times New Roman" pitchFamily="18" charset="0"/>
              </a:rPr>
              <a:t>Республиканский семинар – совещание для главных  бухгалтеров, экономистов и статистиков медицинских организаций, работающих в системе ОМС </a:t>
            </a:r>
          </a:p>
          <a:p>
            <a:pPr algn="ctr"/>
            <a:r>
              <a:rPr lang="ru-RU" sz="2800" b="1" dirty="0" smtClean="0">
                <a:solidFill>
                  <a:srgbClr val="2119BD"/>
                </a:solidFill>
                <a:cs typeface="Times New Roman" pitchFamily="18" charset="0"/>
              </a:rPr>
              <a:t>«Экономика и финансы системы ОМС»</a:t>
            </a:r>
            <a:endParaRPr lang="ru-RU" sz="2800" b="1" dirty="0" smtClean="0">
              <a:solidFill>
                <a:srgbClr val="2119BD"/>
              </a:solidFill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4" name="Picture 2" descr="https://avatars.mds.yandex.net/i?id=96348cc03448e721150de9003b8c478f59c10eac-12494025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41172" y="2781646"/>
            <a:ext cx="1246909" cy="831273"/>
          </a:xfrm>
          <a:prstGeom prst="rect">
            <a:avLst/>
          </a:prstGeom>
          <a:noFill/>
        </p:spPr>
      </p:pic>
      <p:pic>
        <p:nvPicPr>
          <p:cNvPr id="5" name="Picture 9" descr="ÐÐ°ÑÑÐ¸Ð½ÐºÐ¸ Ð¿Ð¾ Ð·Ð°Ð¿ÑÐ¾ÑÑ ÐÐ¸Ð½Ð·Ð´ÑÐ°Ð² ÑÐºÑÑÐ¸Ð¸ Ð»Ð¾Ð³Ð¾ÑÐ¸Ð¿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96400" y="805289"/>
            <a:ext cx="1092200" cy="1062010"/>
          </a:xfrm>
          <a:prstGeom prst="rect">
            <a:avLst/>
          </a:prstGeom>
          <a:noFill/>
        </p:spPr>
      </p:pic>
      <p:pic>
        <p:nvPicPr>
          <p:cNvPr id="6" name="Picture 4" descr="https://avatars.mds.yandex.net/i?id=67edcd5aea9ab82a9763c23dd92d0bf1d1938318-10766029-images-thumbs&amp;n=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67350" y="2754139"/>
            <a:ext cx="987453" cy="987454"/>
          </a:xfrm>
          <a:prstGeom prst="rect">
            <a:avLst/>
          </a:prstGeom>
          <a:noFill/>
        </p:spPr>
      </p:pic>
      <p:pic>
        <p:nvPicPr>
          <p:cNvPr id="7" name="Picture 19" descr="C:\Users\stungo\Documents\логотип минфина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987799" y="2686473"/>
            <a:ext cx="1058333" cy="10001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4" descr="эмблема1 ТФОМС копия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7501" y="838200"/>
            <a:ext cx="1058157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bg1">
                <a:alpha val="60000"/>
              </a:schemeClr>
            </a:glow>
            <a:reflection blurRad="6350" stA="50000" endA="300" endPos="55500" dist="50800" dir="5400000" sy="-100000" algn="bl" rotWithShape="0"/>
          </a:effectLst>
        </p:spPr>
      </p:pic>
      <p:sp>
        <p:nvSpPr>
          <p:cNvPr id="1029" name="AutoShape 5" descr="C:\Users\stungo\Desktop\i (1)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1" name="AutoShape 7" descr="C:\Users\stungo\Desktop\i (1)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300" y="2790825"/>
            <a:ext cx="1196339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2119B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2119BD"/>
                </a:solidFill>
                <a:ea typeface="Calibri" pitchFamily="34" charset="0"/>
                <a:cs typeface="Times New Roman" pitchFamily="18" charset="0"/>
              </a:rPr>
              <a:t>Участники Республиканского семинара - совещания для главных  бухгалтеров, экономистов и статистиков медицинских организаций, работающих в системе ОМС </a:t>
            </a:r>
            <a:r>
              <a:rPr lang="ru-RU" sz="2800" b="1" dirty="0" smtClean="0">
                <a:solidFill>
                  <a:srgbClr val="2119BD"/>
                </a:solidFill>
                <a:cs typeface="Times New Roman" pitchFamily="18" charset="0"/>
              </a:rPr>
              <a:t>«Экономика и финансы системы ОМС»</a:t>
            </a:r>
            <a:endParaRPr lang="ru-RU" sz="2800" b="1" dirty="0" smtClean="0">
              <a:solidFill>
                <a:srgbClr val="2119BD"/>
              </a:solidFill>
              <a:ea typeface="Calibr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ea typeface="Calibri" pitchFamily="34" charset="0"/>
                <a:cs typeface="Times New Roman" pitchFamily="18" charset="0"/>
              </a:rPr>
              <a:t>Территориальный фонд обязательного медицинского страхования Республики Саха (Якутия)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ea typeface="Calibri" pitchFamily="34" charset="0"/>
                <a:cs typeface="Times New Roman" pitchFamily="18" charset="0"/>
              </a:rPr>
              <a:t>Министерство здравоохранения Республики Саха (Якутия)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ea typeface="Calibri" pitchFamily="34" charset="0"/>
                <a:cs typeface="Times New Roman" pitchFamily="18" charset="0"/>
              </a:rPr>
              <a:t>Министерство финансов Республики Саха (Якутия)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ea typeface="Calibri" pitchFamily="34" charset="0"/>
                <a:cs typeface="Times New Roman" pitchFamily="18" charset="0"/>
              </a:rPr>
              <a:t>Отделение Социального фонда России по Республике Саха (Якутия)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ea typeface="Calibri" pitchFamily="34" charset="0"/>
                <a:cs typeface="Times New Roman" pitchFamily="18" charset="0"/>
              </a:rPr>
              <a:t>ГКУ РС(Я) «Республиканское казначейство»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ea typeface="Calibri" pitchFamily="34" charset="0"/>
                <a:cs typeface="Times New Roman" pitchFamily="18" charset="0"/>
              </a:rPr>
              <a:t> Представители ФГБУ Центр экспертизы и контроля качества медицинской помощи МЗ РФ</a:t>
            </a:r>
            <a:endParaRPr lang="ru-RU" dirty="0"/>
          </a:p>
        </p:txBody>
      </p:sp>
      <p:pic>
        <p:nvPicPr>
          <p:cNvPr id="4" name="Picture 2" descr="https://avatars.mds.yandex.net/i?id=96348cc03448e721150de9003b8c478f59c10eac-12494025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7872" y="267046"/>
            <a:ext cx="1246909" cy="831273"/>
          </a:xfrm>
          <a:prstGeom prst="rect">
            <a:avLst/>
          </a:prstGeom>
          <a:noFill/>
        </p:spPr>
      </p:pic>
      <p:pic>
        <p:nvPicPr>
          <p:cNvPr id="5" name="Picture 9" descr="ÐÐ°ÑÑÐ¸Ð½ÐºÐ¸ Ð¿Ð¾ Ð·Ð°Ð¿ÑÐ¾ÑÑ ÐÐ¸Ð½Ð·Ð´ÑÐ°Ð² ÑÐºÑÑÐ¸Ð¸ Ð»Ð¾Ð³Ð¾ÑÐ¸Ð¿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186164"/>
            <a:ext cx="1092200" cy="1062010"/>
          </a:xfrm>
          <a:prstGeom prst="rect">
            <a:avLst/>
          </a:prstGeom>
          <a:noFill/>
        </p:spPr>
      </p:pic>
      <p:pic>
        <p:nvPicPr>
          <p:cNvPr id="6" name="Picture 4" descr="https://avatars.mds.yandex.net/i?id=67edcd5aea9ab82a9763c23dd92d0bf1d1938318-10766029-images-thumbs&amp;n=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15575" y="191914"/>
            <a:ext cx="987453" cy="987454"/>
          </a:xfrm>
          <a:prstGeom prst="rect">
            <a:avLst/>
          </a:prstGeom>
          <a:noFill/>
        </p:spPr>
      </p:pic>
      <p:pic>
        <p:nvPicPr>
          <p:cNvPr id="7" name="Picture 19" descr="C:\Users\stungo\Documents\логотип минфина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740274" y="209973"/>
            <a:ext cx="1058333" cy="10001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4" descr="эмблема1 ТФОМС копия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53101" y="190500"/>
            <a:ext cx="1058157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bg1">
                <a:alpha val="60000"/>
              </a:schemeClr>
            </a:glow>
            <a:reflection blurRad="6350" stA="50000" endA="300" endPos="55500" dist="50800" dir="5400000" sy="-100000" algn="bl" rotWithShape="0"/>
          </a:effectLst>
        </p:spPr>
      </p:pic>
      <p:pic>
        <p:nvPicPr>
          <p:cNvPr id="1026" name="Picture 2" descr="Z:\ОБЩИЙ\ФЭУ\СЕМИНАРЫ СОВЕЩАНИЯ\2024\фото\IMG-20240318-WA000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371475" y="-65263"/>
            <a:ext cx="4495800" cy="2913944"/>
          </a:xfrm>
          <a:prstGeom prst="rect">
            <a:avLst/>
          </a:prstGeom>
          <a:noFill/>
        </p:spPr>
      </p:pic>
      <p:sp>
        <p:nvSpPr>
          <p:cNvPr id="1029" name="AutoShape 5" descr="C:\Users\stungo\Desktop\i (1)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1" name="AutoShape 7" descr="C:\Users\stungo\Desktop\i (1)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4381500" y="1876425"/>
            <a:ext cx="72843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Семинар проводится с 2009 года,  18ый раз</a:t>
            </a:r>
            <a:endParaRPr lang="ru-RU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390525" y="638175"/>
          <a:ext cx="11363326" cy="5490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4" descr="https://avatars.mds.yandex.net/i?id=67edcd5aea9ab82a9763c23dd92d0bf1d1938318-10766029-images-thumbs&amp;n=1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982324" y="1"/>
            <a:ext cx="1209675" cy="102308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0"/>
            <a:ext cx="10544175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С 2024 года в </a:t>
            </a:r>
            <a:r>
              <a:rPr lang="ru-RU" sz="2000" dirty="0" smtClean="0"/>
              <a:t>семинаре принимают участие </a:t>
            </a:r>
            <a:r>
              <a:rPr lang="ru-RU" sz="2000" dirty="0" smtClean="0"/>
              <a:t>представители</a:t>
            </a:r>
            <a:r>
              <a:rPr lang="ru-RU" sz="2000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dirty="0" smtClean="0">
                <a:ea typeface="Calibri" pitchFamily="34" charset="0"/>
                <a:cs typeface="Times New Roman" pitchFamily="18" charset="0"/>
              </a:rPr>
              <a:t>ФГБУ Центр экспертизы и контроля качества медицинской помощи МЗ РФ</a:t>
            </a:r>
            <a:r>
              <a:rPr lang="ru-RU" sz="2000" dirty="0" smtClean="0"/>
              <a:t> (ЦЭККМП)</a:t>
            </a:r>
            <a:endParaRPr lang="ru-RU" sz="20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4457701"/>
            <a:ext cx="9705975" cy="258532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1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  <a:cs typeface="Times New Roman" pitchFamily="18" charset="0"/>
              </a:rPr>
              <a:t>Михайлов Илья Александрович </a:t>
            </a:r>
            <a:r>
              <a:rPr kumimoji="0" lang="ru-RU" sz="1600" b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  <a:cs typeface="Times New Roman" pitchFamily="18" charset="0"/>
              </a:rPr>
              <a:t>– начальник отдела по обеспечению сопровождения новых систем оплаты труда ФГБУ Центра экспертизы и контроля качества медицинской помощи Министерства здравоохранения Российской Федерации</a:t>
            </a:r>
            <a:endParaRPr kumimoji="0" lang="ru-RU" sz="1600" b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«Оплата труда в медицинских организациях».</a:t>
            </a:r>
            <a:endParaRPr lang="ru-RU" sz="1600" b="1" dirty="0" smtClean="0">
              <a:solidFill>
                <a:schemeClr val="bg1"/>
              </a:solidFill>
              <a:ea typeface="Times New Roman" pitchFamily="18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kumimoji="0" lang="ru-RU" sz="1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  <a:cs typeface="Times New Roman" pitchFamily="18" charset="0"/>
              </a:rPr>
              <a:t>Федяев Денис Валерьевич </a:t>
            </a:r>
            <a:r>
              <a:rPr kumimoji="0" lang="ru-RU" sz="1600" b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  <a:cs typeface="Times New Roman" pitchFamily="18" charset="0"/>
              </a:rPr>
              <a:t>– начальник Управления экономики и финансирования здравоохранения ФГБУ Центра экспертизы и контроля качества медицинской помощи Министерства здравоохранения Российской Федерации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«Новеллы Программы государственных гарантий бесплатного оказания гражданам медицинской помощи и Оплаты медицинской помощи в 2026 году</a:t>
            </a:r>
            <a:r>
              <a:rPr lang="ru-RU" sz="1600" b="1" dirty="0" smtClean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».</a:t>
            </a:r>
            <a:endParaRPr lang="ru-RU" sz="1600" dirty="0" smtClean="0">
              <a:solidFill>
                <a:schemeClr val="bg1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25" y="260649"/>
            <a:ext cx="10920106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Субвенция ФОМС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бюджету ТФОМС РС(Я) за 2019-2026 гг.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млн.руб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3861881186"/>
              </p:ext>
            </p:extLst>
          </p:nvPr>
        </p:nvGraphicFramePr>
        <p:xfrm>
          <a:off x="286677" y="1071547"/>
          <a:ext cx="11905323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571989" y="2466975"/>
            <a:ext cx="1536171" cy="1467790"/>
          </a:xfrm>
          <a:prstGeom prst="round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млрд.руб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увеличение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коэф.цен.диф.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(ПР)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4,5 до 5,5</a:t>
            </a:r>
          </a:p>
          <a:p>
            <a:pPr algn="ctr"/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6000751" y="2352675"/>
            <a:ext cx="1632183" cy="1266423"/>
          </a:xfrm>
          <a:prstGeom prst="round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1917" tIns="60958" rIns="121917" bIns="60958" rtlCol="0" anchor="t"/>
          <a:lstStyle/>
          <a:p>
            <a:pPr algn="ctr"/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+7,4 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млрд.рублей.</a:t>
            </a:r>
          </a:p>
          <a:p>
            <a:pPr algn="ctr"/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увеличение коэф.цен.диф.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(ПР)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5,5 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6,5</a:t>
            </a:r>
            <a:endParaRPr lang="ru-RU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7524760" y="1257300"/>
            <a:ext cx="1619261" cy="1947409"/>
          </a:xfrm>
          <a:prstGeom prst="round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+ 8,8 млрд.рублей</a:t>
            </a:r>
          </a:p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применение нового </a:t>
            </a:r>
            <a:r>
              <a:rPr lang="ru-RU" sz="1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коэф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доступности</a:t>
            </a:r>
          </a:p>
          <a:p>
            <a:pPr algn="ctr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медпомощи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(ограничение 1,05)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1964" y="5786455"/>
            <a:ext cx="957955" cy="32829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lIns="121917" tIns="60958" rIns="121917" bIns="60958" rtlCol="0">
            <a:spAutoFit/>
          </a:bodyPr>
          <a:lstStyle/>
          <a:p>
            <a:r>
              <a:rPr lang="ru-RU" sz="1300" i="1" dirty="0" smtClean="0"/>
              <a:t>34 810,6</a:t>
            </a:r>
            <a:endParaRPr lang="ru-RU" sz="13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0858535" y="5786455"/>
            <a:ext cx="940856" cy="32829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lIns="121917" tIns="60958" rIns="121917" bIns="60958" rtlCol="0">
            <a:spAutoFit/>
          </a:bodyPr>
          <a:lstStyle/>
          <a:p>
            <a:r>
              <a:rPr lang="ru-RU" sz="1300" i="1" dirty="0" smtClean="0"/>
              <a:t>80 752,1</a:t>
            </a:r>
            <a:endParaRPr lang="ru-RU" sz="13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3619484" y="5786455"/>
            <a:ext cx="992152" cy="32829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lIns="121917" tIns="60958" rIns="121917" bIns="60958" rtlCol="0">
            <a:spAutoFit/>
          </a:bodyPr>
          <a:lstStyle/>
          <a:p>
            <a:r>
              <a:rPr lang="ru-RU" sz="1300" i="1" dirty="0" smtClean="0"/>
              <a:t>38 568,8</a:t>
            </a:r>
            <a:endParaRPr lang="ru-RU" sz="13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2190725" y="5786455"/>
            <a:ext cx="977191" cy="32829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lIns="121917" tIns="60958" rIns="121917" bIns="60958" rtlCol="0">
            <a:spAutoFit/>
          </a:bodyPr>
          <a:lstStyle/>
          <a:p>
            <a:r>
              <a:rPr lang="ru-RU" sz="1300" i="1" dirty="0" smtClean="0"/>
              <a:t>37 449,9</a:t>
            </a:r>
            <a:endParaRPr lang="ru-RU" sz="13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6477004" y="5786455"/>
            <a:ext cx="987877" cy="32829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lIns="121917" tIns="60958" rIns="121917" bIns="60958" rtlCol="0">
            <a:spAutoFit/>
          </a:bodyPr>
          <a:lstStyle/>
          <a:p>
            <a:r>
              <a:rPr lang="ru-RU" sz="1300" i="1" dirty="0" smtClean="0"/>
              <a:t>54 037,6</a:t>
            </a:r>
            <a:endParaRPr lang="ru-RU" sz="13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5048245" y="5786455"/>
            <a:ext cx="972916" cy="32829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lIns="121917" tIns="60958" rIns="121917" bIns="60958" rtlCol="0">
            <a:spAutoFit/>
          </a:bodyPr>
          <a:lstStyle/>
          <a:p>
            <a:r>
              <a:rPr lang="ru-RU" sz="1300" i="1" dirty="0" smtClean="0"/>
              <a:t>46 051,0</a:t>
            </a:r>
            <a:endParaRPr lang="ru-RU" sz="13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9429775" y="5786455"/>
            <a:ext cx="987877" cy="32829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lIns="121917" tIns="60958" rIns="121917" bIns="60958" rtlCol="0">
            <a:spAutoFit/>
          </a:bodyPr>
          <a:lstStyle/>
          <a:p>
            <a:r>
              <a:rPr lang="ru-RU" sz="1300" i="1" dirty="0" smtClean="0"/>
              <a:t>74 902,5</a:t>
            </a:r>
            <a:endParaRPr lang="ru-RU" sz="13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7905765" y="5786455"/>
            <a:ext cx="994289" cy="32829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lIns="121917" tIns="60958" rIns="121917" bIns="60958" rtlCol="0">
            <a:spAutoFit/>
          </a:bodyPr>
          <a:lstStyle/>
          <a:p>
            <a:r>
              <a:rPr lang="ru-RU" sz="1300" i="1" dirty="0" smtClean="0"/>
              <a:t>63 849,6</a:t>
            </a:r>
            <a:endParaRPr lang="ru-RU" sz="1300" i="1" dirty="0"/>
          </a:p>
        </p:txBody>
      </p:sp>
      <p:sp>
        <p:nvSpPr>
          <p:cNvPr id="16" name="TextBox 1"/>
          <p:cNvSpPr txBox="1"/>
          <p:nvPr/>
        </p:nvSpPr>
        <p:spPr>
          <a:xfrm>
            <a:off x="9410700" y="3905250"/>
            <a:ext cx="78105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dirty="0" smtClean="0"/>
              <a:t>+16,2%</a:t>
            </a:r>
            <a:endParaRPr lang="ru-RU" sz="1100" dirty="0"/>
          </a:p>
        </p:txBody>
      </p:sp>
      <p:sp>
        <p:nvSpPr>
          <p:cNvPr id="17" name="TextBox 1"/>
          <p:cNvSpPr txBox="1"/>
          <p:nvPr/>
        </p:nvSpPr>
        <p:spPr>
          <a:xfrm>
            <a:off x="10877550" y="3495675"/>
            <a:ext cx="78105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smtClean="0"/>
              <a:t>+6,5%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xmlns="" val="4275784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781015909"/>
              </p:ext>
            </p:extLst>
          </p:nvPr>
        </p:nvGraphicFramePr>
        <p:xfrm>
          <a:off x="4559830" y="138223"/>
          <a:ext cx="7508345" cy="6719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49303178"/>
              </p:ext>
            </p:extLst>
          </p:nvPr>
        </p:nvGraphicFramePr>
        <p:xfrm>
          <a:off x="-114300" y="0"/>
          <a:ext cx="5781454" cy="6721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829340" y="153390"/>
            <a:ext cx="10196624" cy="723301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Размер субвенции ФОМС</a:t>
            </a:r>
            <a:b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по субъектам </a:t>
            </a:r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ДФО на </a:t>
            </a:r>
            <a: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2026 </a:t>
            </a:r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год</a:t>
            </a:r>
            <a:endParaRPr kumimoji="0" lang="ru-RU" sz="36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210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xmlns="" val="4139835983"/>
              </p:ext>
            </p:extLst>
          </p:nvPr>
        </p:nvGraphicFramePr>
        <p:xfrm>
          <a:off x="893135" y="719666"/>
          <a:ext cx="10568763" cy="5840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 txBox="1">
            <a:spLocks/>
          </p:cNvSpPr>
          <p:nvPr/>
        </p:nvSpPr>
        <p:spPr>
          <a:xfrm>
            <a:off x="0" y="0"/>
            <a:ext cx="12192000" cy="11376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1A4DA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ah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Объем средств МБТ </a:t>
            </a:r>
            <a:r>
              <a:rPr lang="sah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из ГБ РС(Я) на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финансовое обеспечение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+mn-cs"/>
              </a:rPr>
              <a:t>дополнительных видов и условий оказаний медицинской помощи,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не установленных и установленных базовой программой обязательного медицинского страхования</a:t>
            </a:r>
            <a:r>
              <a:rPr lang="sah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sah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за </a:t>
            </a:r>
            <a:r>
              <a:rPr lang="sah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2016-2026 гг. (тыс. рублей)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84512" y="1703532"/>
            <a:ext cx="2902688" cy="15081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>Финансовое обеспечение паллиативной медицинской помощи обязательство </a:t>
            </a:r>
            <a:r>
              <a:rPr lang="ru-RU" sz="1600" b="1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>Государственного </a:t>
            </a:r>
            <a:r>
              <a:rPr lang="ru-RU" sz="1600" b="1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>бюджета Республики Саха (Якутия)</a:t>
            </a:r>
            <a:endParaRPr lang="ru-RU" sz="1600" dirty="0">
              <a:solidFill>
                <a:srgbClr val="0000FF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3750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"/>
            <a:ext cx="12192000" cy="83099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defTabSz="717947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</a:rPr>
              <a:t>Расходы медицинских организаций </a:t>
            </a:r>
          </a:p>
          <a:p>
            <a:pPr algn="ctr" defTabSz="717947"/>
            <a:r>
              <a:rPr lang="ru-RU" sz="2400" b="1" dirty="0" smtClean="0">
                <a:solidFill>
                  <a:prstClr val="white"/>
                </a:solidFill>
                <a:latin typeface="Times New Roman" pitchFamily="18" charset="0"/>
              </a:rPr>
              <a:t>в 2023-2025гг, млн. рублей</a:t>
            </a:r>
            <a:endParaRPr lang="ru-RU" sz="2400" b="1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="" xmlns:p14="http://schemas.microsoft.com/office/powerpoint/2010/main" val="3066680309"/>
              </p:ext>
            </p:extLst>
          </p:nvPr>
        </p:nvGraphicFramePr>
        <p:xfrm>
          <a:off x="0" y="850606"/>
          <a:ext cx="5443870" cy="3125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="" xmlns:p14="http://schemas.microsoft.com/office/powerpoint/2010/main" val="1734287047"/>
              </p:ext>
            </p:extLst>
          </p:nvPr>
        </p:nvGraphicFramePr>
        <p:xfrm>
          <a:off x="5986129" y="839972"/>
          <a:ext cx="5465136" cy="3125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="" xmlns:p14="http://schemas.microsoft.com/office/powerpoint/2010/main" val="1724626964"/>
              </p:ext>
            </p:extLst>
          </p:nvPr>
        </p:nvGraphicFramePr>
        <p:xfrm>
          <a:off x="3182677" y="3937591"/>
          <a:ext cx="5465136" cy="3125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50189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45661"/>
            <a:ext cx="11191164" cy="887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>
                <a:solidFill>
                  <a:srgbClr val="0070C0"/>
                </a:solidFill>
              </a:rPr>
              <a:t>Структура кассовых расходов МО по форме№14-ф </a:t>
            </a:r>
            <a:br>
              <a:rPr lang="ru-RU" sz="2000" dirty="0">
                <a:solidFill>
                  <a:srgbClr val="0070C0"/>
                </a:solidFill>
              </a:rPr>
            </a:br>
            <a:r>
              <a:rPr lang="ru-RU" sz="2000" dirty="0">
                <a:solidFill>
                  <a:srgbClr val="0070C0"/>
                </a:solidFill>
              </a:rPr>
              <a:t>«Сведения о поступлении и расходовании средств ОМС» за </a:t>
            </a:r>
            <a:r>
              <a:rPr lang="ru-RU" sz="2000" dirty="0" smtClean="0">
                <a:solidFill>
                  <a:srgbClr val="0070C0"/>
                </a:solidFill>
              </a:rPr>
              <a:t>2023-2025гг</a:t>
            </a:r>
            <a:r>
              <a:rPr lang="ru-RU" sz="2000" dirty="0">
                <a:solidFill>
                  <a:srgbClr val="0070C0"/>
                </a:solidFill>
              </a:rPr>
              <a:t>. </a:t>
            </a:r>
            <a:br>
              <a:rPr lang="ru-RU" sz="2000" dirty="0">
                <a:solidFill>
                  <a:srgbClr val="0070C0"/>
                </a:solidFill>
              </a:rPr>
            </a:br>
            <a:r>
              <a:rPr lang="ru-RU" sz="2000" dirty="0">
                <a:solidFill>
                  <a:srgbClr val="0070C0"/>
                </a:solidFill>
              </a:rPr>
              <a:t>по группам статей расходов (%/млн.руб.)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="" xmlns:p14="http://schemas.microsoft.com/office/powerpoint/2010/main" val="2833098066"/>
              </p:ext>
            </p:extLst>
          </p:nvPr>
        </p:nvGraphicFramePr>
        <p:xfrm>
          <a:off x="0" y="1173706"/>
          <a:ext cx="11667743" cy="5684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ятиугольник 3"/>
          <p:cNvSpPr/>
          <p:nvPr/>
        </p:nvSpPr>
        <p:spPr>
          <a:xfrm flipH="1">
            <a:off x="8874783" y="3183672"/>
            <a:ext cx="1255776" cy="58521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prstClr val="white"/>
                </a:solidFill>
              </a:rPr>
              <a:t>61 219,6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 flipH="1">
            <a:off x="7810393" y="4463123"/>
            <a:ext cx="1255776" cy="58521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prstClr val="white"/>
                </a:solidFill>
              </a:rPr>
              <a:t>51 300,5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9733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/>
              <a:t>Расходы ГБУ РС(Я) «</a:t>
            </a:r>
            <a:r>
              <a:rPr lang="ru-RU" sz="2400" b="1" dirty="0" err="1" smtClean="0"/>
              <a:t>Булунская</a:t>
            </a:r>
            <a:r>
              <a:rPr lang="ru-RU" sz="2400" b="1" dirty="0" smtClean="0"/>
              <a:t> ЦРБ» на оплату коммунальных услуг</a:t>
            </a:r>
            <a:endParaRPr lang="ru-RU" sz="2400" b="1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1639530432"/>
              </p:ext>
            </p:extLst>
          </p:nvPr>
        </p:nvGraphicFramePr>
        <p:xfrm>
          <a:off x="6172200" y="2062714"/>
          <a:ext cx="5629939" cy="43718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5893"/>
                <a:gridCol w="1002054"/>
                <a:gridCol w="732998"/>
                <a:gridCol w="732998"/>
                <a:gridCol w="732998"/>
                <a:gridCol w="732998"/>
              </a:tblGrid>
              <a:tr h="765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err="1" smtClean="0">
                          <a:effectLst/>
                        </a:rPr>
                        <a:t>Месяц,год</a:t>
                      </a:r>
                      <a:endParaRPr lang="ru-RU" sz="11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тепловая энергия</a:t>
                      </a:r>
                      <a:endParaRPr lang="ru-RU" sz="11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 горячая вода</a:t>
                      </a:r>
                      <a:endParaRPr lang="ru-RU" sz="11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электроэнергия</a:t>
                      </a:r>
                      <a:endParaRPr lang="ru-RU" sz="11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холодная вода</a:t>
                      </a:r>
                      <a:endParaRPr lang="ru-RU" sz="11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канализация</a:t>
                      </a:r>
                      <a:endParaRPr lang="ru-RU" sz="11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118" marR="7118" marT="7118" marB="0" anchor="ctr"/>
                </a:tc>
              </a:tr>
              <a:tr h="3231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Январь 2024</a:t>
                      </a:r>
                      <a:endParaRPr lang="ru-RU" sz="12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   12 438,88   </a:t>
                      </a: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 </a:t>
                      </a:r>
                      <a:r>
                        <a:rPr lang="ru-RU" sz="1200" b="1" u="none" strike="noStrike" dirty="0" smtClean="0">
                          <a:effectLst/>
                        </a:rPr>
                        <a:t>    68,80   </a:t>
                      </a: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       </a:t>
                      </a:r>
                      <a:r>
                        <a:rPr lang="ru-RU" sz="1200" b="1" u="none" strike="noStrike" dirty="0" smtClean="0">
                          <a:effectLst/>
                        </a:rPr>
                        <a:t>22,78   </a:t>
                      </a: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      </a:t>
                      </a:r>
                      <a:r>
                        <a:rPr lang="ru-RU" sz="1200" b="1" u="none" strike="noStrike" dirty="0" smtClean="0">
                          <a:effectLst/>
                        </a:rPr>
                        <a:t>113,78   </a:t>
                      </a: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  </a:t>
                      </a:r>
                      <a:r>
                        <a:rPr lang="ru-RU" sz="1200" b="1" u="none" strike="noStrike" dirty="0" smtClean="0">
                          <a:effectLst/>
                        </a:rPr>
                        <a:t>116,26   </a:t>
                      </a: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</a:tr>
              <a:tr h="3231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Июль 2024</a:t>
                      </a:r>
                      <a:endParaRPr lang="ru-RU" sz="1200" b="0" i="1" u="none" strike="noStrike">
                        <a:effectLst/>
                        <a:latin typeface="Times New Roman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   15 342,10   </a:t>
                      </a:r>
                      <a:endParaRPr lang="ru-RU" sz="1200" b="0" i="0" u="none" strike="noStrike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     </a:t>
                      </a:r>
                      <a:r>
                        <a:rPr lang="ru-RU" sz="1200" u="none" strike="noStrike" dirty="0" smtClean="0">
                          <a:effectLst/>
                        </a:rPr>
                        <a:t>136,54   </a:t>
                      </a:r>
                      <a:endParaRPr lang="ru-RU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       </a:t>
                      </a:r>
                      <a:r>
                        <a:rPr lang="ru-RU" sz="1200" u="none" strike="noStrike" dirty="0" smtClean="0">
                          <a:effectLst/>
                        </a:rPr>
                        <a:t>42,37   </a:t>
                      </a:r>
                      <a:endParaRPr lang="ru-RU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     </a:t>
                      </a:r>
                      <a:r>
                        <a:rPr lang="ru-RU" sz="1200" u="none" strike="noStrike" dirty="0" smtClean="0">
                          <a:effectLst/>
                        </a:rPr>
                        <a:t>113,78   </a:t>
                      </a:r>
                      <a:endParaRPr lang="ru-RU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    </a:t>
                      </a:r>
                      <a:r>
                        <a:rPr lang="ru-RU" sz="1200" u="none" strike="noStrike" dirty="0" smtClean="0">
                          <a:effectLst/>
                        </a:rPr>
                        <a:t>117,26   </a:t>
                      </a:r>
                      <a:endParaRPr lang="ru-RU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</a:tr>
              <a:tr h="3231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Январь 2025</a:t>
                      </a:r>
                      <a:endParaRPr lang="ru-RU" sz="12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   15 394,34   </a:t>
                      </a: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     </a:t>
                      </a:r>
                      <a:r>
                        <a:rPr lang="ru-RU" sz="1200" b="1" u="none" strike="noStrike" dirty="0" smtClean="0">
                          <a:effectLst/>
                        </a:rPr>
                        <a:t>136,54   </a:t>
                      </a: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       </a:t>
                      </a:r>
                      <a:r>
                        <a:rPr lang="ru-RU" sz="1200" b="1" u="none" strike="noStrike" dirty="0" smtClean="0">
                          <a:effectLst/>
                        </a:rPr>
                        <a:t>60,61   </a:t>
                      </a: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     </a:t>
                      </a:r>
                      <a:r>
                        <a:rPr lang="ru-RU" sz="1200" b="1" u="none" strike="noStrike" dirty="0" smtClean="0">
                          <a:effectLst/>
                        </a:rPr>
                        <a:t>147,42   </a:t>
                      </a: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     </a:t>
                      </a:r>
                      <a:r>
                        <a:rPr lang="ru-RU" sz="1200" b="1" u="none" strike="noStrike" dirty="0" smtClean="0">
                          <a:effectLst/>
                        </a:rPr>
                        <a:t>131,96   </a:t>
                      </a: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</a:tr>
              <a:tr h="3231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Июль 2025</a:t>
                      </a:r>
                      <a:endParaRPr lang="ru-RU" sz="1200" b="0" i="1" u="none" strike="noStrike" dirty="0">
                        <a:effectLst/>
                        <a:latin typeface="Times New Roman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   18 296,40   </a:t>
                      </a:r>
                      <a:endParaRPr lang="ru-RU" sz="1200" b="0" i="0" u="none" strike="noStrike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     </a:t>
                      </a:r>
                      <a:r>
                        <a:rPr lang="ru-RU" sz="1200" u="none" strike="noStrike" dirty="0" smtClean="0">
                          <a:effectLst/>
                        </a:rPr>
                        <a:t>155,95   </a:t>
                      </a:r>
                      <a:endParaRPr lang="ru-RU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       </a:t>
                      </a:r>
                      <a:r>
                        <a:rPr lang="ru-RU" sz="1200" u="none" strike="noStrike" dirty="0" smtClean="0">
                          <a:effectLst/>
                        </a:rPr>
                        <a:t>60,61   </a:t>
                      </a:r>
                      <a:endParaRPr lang="ru-RU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     </a:t>
                      </a:r>
                      <a:r>
                        <a:rPr lang="ru-RU" sz="1200" u="none" strike="noStrike" dirty="0" smtClean="0">
                          <a:effectLst/>
                        </a:rPr>
                        <a:t>218,47   </a:t>
                      </a:r>
                      <a:endParaRPr lang="ru-RU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     </a:t>
                      </a:r>
                      <a:r>
                        <a:rPr lang="ru-RU" sz="1200" u="none" strike="noStrike" dirty="0" smtClean="0">
                          <a:effectLst/>
                        </a:rPr>
                        <a:t>174,64   </a:t>
                      </a:r>
                      <a:endParaRPr lang="ru-RU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</a:tr>
              <a:tr h="3231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Январь 2026</a:t>
                      </a:r>
                      <a:endParaRPr lang="ru-RU" sz="12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   18 601,42   </a:t>
                      </a: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     </a:t>
                      </a:r>
                      <a:r>
                        <a:rPr lang="ru-RU" sz="1200" b="1" u="none" strike="noStrike" dirty="0" smtClean="0">
                          <a:effectLst/>
                        </a:rPr>
                        <a:t>158,55   </a:t>
                      </a: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       </a:t>
                      </a:r>
                      <a:r>
                        <a:rPr lang="ru-RU" sz="1200" b="1" u="none" strike="noStrike" dirty="0" smtClean="0">
                          <a:effectLst/>
                        </a:rPr>
                        <a:t>85,29   </a:t>
                      </a: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     </a:t>
                      </a:r>
                      <a:r>
                        <a:rPr lang="ru-RU" sz="1200" b="1" u="none" strike="noStrike" dirty="0" smtClean="0">
                          <a:effectLst/>
                        </a:rPr>
                        <a:t>222,11   </a:t>
                      </a: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     </a:t>
                      </a:r>
                      <a:r>
                        <a:rPr lang="ru-RU" sz="1200" b="1" u="none" strike="noStrike" dirty="0" smtClean="0">
                          <a:effectLst/>
                        </a:rPr>
                        <a:t>255,93   </a:t>
                      </a:r>
                      <a:endParaRPr lang="ru-RU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</a:tr>
              <a:tr h="3231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Июль 2026</a:t>
                      </a:r>
                      <a:endParaRPr lang="ru-RU" sz="1200" b="0" i="1" u="none" strike="noStrike">
                        <a:effectLst/>
                        <a:latin typeface="Times New Roman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   21 422,92   </a:t>
                      </a:r>
                      <a:endParaRPr lang="ru-RU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     </a:t>
                      </a:r>
                      <a:r>
                        <a:rPr lang="ru-RU" sz="1200" u="none" strike="noStrike" dirty="0" smtClean="0">
                          <a:effectLst/>
                        </a:rPr>
                        <a:t>166,64   </a:t>
                      </a:r>
                      <a:endParaRPr lang="ru-RU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       </a:t>
                      </a:r>
                      <a:r>
                        <a:rPr lang="ru-RU" sz="1200" u="none" strike="noStrike" dirty="0" smtClean="0">
                          <a:effectLst/>
                        </a:rPr>
                        <a:t>85,29   </a:t>
                      </a:r>
                      <a:endParaRPr lang="ru-RU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     </a:t>
                      </a:r>
                      <a:r>
                        <a:rPr lang="ru-RU" sz="1200" u="none" strike="noStrike" dirty="0" smtClean="0">
                          <a:effectLst/>
                        </a:rPr>
                        <a:t>274,76   </a:t>
                      </a:r>
                      <a:endParaRPr lang="ru-RU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     </a:t>
                      </a:r>
                      <a:r>
                        <a:rPr lang="ru-RU" sz="1200" u="none" strike="noStrike" dirty="0" smtClean="0">
                          <a:effectLst/>
                        </a:rPr>
                        <a:t>263,95   </a:t>
                      </a:r>
                      <a:endParaRPr lang="ru-RU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</a:tr>
              <a:tr h="3231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1" u="none" strike="noStrike" dirty="0">
                          <a:effectLst/>
                        </a:rPr>
                        <a:t>Отклонение январь 2024/январь 2025 (%)</a:t>
                      </a:r>
                      <a:endParaRPr lang="ru-RU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</a:rPr>
                        <a:t>123,8%</a:t>
                      </a:r>
                      <a:endParaRPr lang="ru-RU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</a:rPr>
                        <a:t>198,5%</a:t>
                      </a:r>
                      <a:endParaRPr lang="ru-RU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</a:rPr>
                        <a:t>266,1%</a:t>
                      </a:r>
                      <a:endParaRPr lang="ru-RU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</a:rPr>
                        <a:t>129,6%</a:t>
                      </a:r>
                      <a:endParaRPr lang="ru-RU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effectLst/>
                        </a:rPr>
                        <a:t>113,5%</a:t>
                      </a:r>
                      <a:endParaRPr lang="ru-RU" sz="1200" b="1" i="1" u="none" strike="noStrike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</a:tr>
              <a:tr h="37104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1" u="none" strike="noStrike" dirty="0">
                          <a:effectLst/>
                        </a:rPr>
                        <a:t>Отклонение январь 2025/январь 2026 (%)</a:t>
                      </a:r>
                      <a:endParaRPr lang="ru-RU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</a:rPr>
                        <a:t>120,8%</a:t>
                      </a:r>
                      <a:endParaRPr lang="ru-RU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</a:rPr>
                        <a:t>116,1%</a:t>
                      </a:r>
                      <a:endParaRPr lang="ru-RU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</a:rPr>
                        <a:t>140,7%</a:t>
                      </a:r>
                      <a:endParaRPr lang="ru-RU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</a:rPr>
                        <a:t>150,7%</a:t>
                      </a:r>
                      <a:endParaRPr lang="ru-RU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effectLst/>
                        </a:rPr>
                        <a:t>193,9%</a:t>
                      </a:r>
                      <a:endParaRPr lang="ru-RU" sz="1200" b="1" i="1" u="none" strike="noStrike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</a:tr>
              <a:tr h="3231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1" u="none" strike="noStrike" dirty="0">
                          <a:effectLst/>
                        </a:rPr>
                        <a:t>Отклонение январь 2024/январь 2026 (%)</a:t>
                      </a:r>
                      <a:endParaRPr lang="ru-RU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</a:rPr>
                        <a:t>149,5%</a:t>
                      </a:r>
                      <a:endParaRPr lang="ru-RU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effectLst/>
                        </a:rPr>
                        <a:t>230,5%</a:t>
                      </a:r>
                      <a:endParaRPr lang="ru-RU" sz="1200" b="1" i="1" u="none" strike="noStrike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</a:rPr>
                        <a:t>374,5%</a:t>
                      </a:r>
                      <a:endParaRPr lang="ru-RU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</a:rPr>
                        <a:t>195,2%</a:t>
                      </a:r>
                      <a:endParaRPr lang="ru-RU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</a:rPr>
                        <a:t>220,1%</a:t>
                      </a:r>
                      <a:endParaRPr lang="ru-RU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7118" marR="7118" marT="7118" marB="0" anchor="ctr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464595" y="1435395"/>
            <a:ext cx="5050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17406D">
                    <a:lumMod val="60000"/>
                    <a:lumOff val="40000"/>
                  </a:srgbClr>
                </a:solidFill>
              </a:rPr>
              <a:t>Хронология изменения тарифов на оплату коммунальных услуг, рублей</a:t>
            </a:r>
            <a:endParaRPr lang="ru-RU" sz="1400" b="1" dirty="0">
              <a:solidFill>
                <a:srgbClr val="17406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4659" y="1463011"/>
            <a:ext cx="5050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17406D">
                    <a:lumMod val="60000"/>
                    <a:lumOff val="40000"/>
                  </a:srgbClr>
                </a:solidFill>
              </a:rPr>
              <a:t>Расходы на оплату коммунальных услуг, тыс. рублей</a:t>
            </a:r>
            <a:endParaRPr lang="ru-RU" sz="1400" b="1" dirty="0">
              <a:solidFill>
                <a:srgbClr val="17406D">
                  <a:lumMod val="60000"/>
                  <a:lumOff val="40000"/>
                </a:srgbClr>
              </a:solidFill>
            </a:endParaRPr>
          </a:p>
        </p:txBody>
      </p:sp>
      <p:graphicFrame>
        <p:nvGraphicFramePr>
          <p:cNvPr id="10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4009551903"/>
              </p:ext>
            </p:extLst>
          </p:nvPr>
        </p:nvGraphicFramePr>
        <p:xfrm>
          <a:off x="563524" y="2052084"/>
          <a:ext cx="5181600" cy="423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3" name="Прямая со стрелкой 12"/>
          <p:cNvCxnSpPr/>
          <p:nvPr/>
        </p:nvCxnSpPr>
        <p:spPr>
          <a:xfrm flipV="1">
            <a:off x="1616149" y="2115879"/>
            <a:ext cx="2679404" cy="1105787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181448" y="2370217"/>
            <a:ext cx="7744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</a:rPr>
              <a:t>219%</a:t>
            </a:r>
            <a:endParaRPr lang="ru-RU" sz="1600" b="1" dirty="0">
              <a:solidFill>
                <a:srgbClr val="FF0000"/>
              </a:solidFill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 flipV="1">
            <a:off x="3530009" y="2849526"/>
            <a:ext cx="584791" cy="457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2190308" y="3607982"/>
            <a:ext cx="584791" cy="457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2286000" y="4635795"/>
            <a:ext cx="1244009" cy="457200"/>
          </a:xfrm>
          <a:prstGeom prst="straightConnector1">
            <a:avLst/>
          </a:prstGeom>
          <a:ln w="28575">
            <a:solidFill>
              <a:schemeClr val="accent3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"/>
          <p:cNvSpPr txBox="1"/>
          <p:nvPr/>
        </p:nvSpPr>
        <p:spPr>
          <a:xfrm>
            <a:off x="1944871" y="3607982"/>
            <a:ext cx="682258" cy="37214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prstClr val="black"/>
                </a:solidFill>
              </a:rPr>
              <a:t>160%</a:t>
            </a: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20" name="TextBox 1"/>
          <p:cNvSpPr txBox="1"/>
          <p:nvPr/>
        </p:nvSpPr>
        <p:spPr>
          <a:xfrm>
            <a:off x="2598773" y="4630478"/>
            <a:ext cx="682258" cy="372140"/>
          </a:xfrm>
          <a:prstGeom prst="rect">
            <a:avLst/>
          </a:prstGeom>
          <a:noFill/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prstClr val="black"/>
                </a:solidFill>
              </a:rPr>
              <a:t>145%</a:t>
            </a:r>
            <a:endParaRPr lang="ru-RU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710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khaOMS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akhaoms">
      <a:majorFont>
        <a:latin typeface="Zona Pro ExtraBold"/>
        <a:ea typeface=""/>
        <a:cs typeface=""/>
      </a:majorFont>
      <a:minorFont>
        <a:latin typeface="Zona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khaOMS" id="{5C72C940-40E0-4ECF-AA03-C43B4F1394F6}" vid="{75C155A3-9C57-4A46-9E4E-997E32BDD7F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10822</TotalTime>
  <Words>1142</Words>
  <Application>Microsoft Office PowerPoint</Application>
  <PresentationFormat>Произвольный</PresentationFormat>
  <Paragraphs>286</Paragraphs>
  <Slides>15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SakhaOMS</vt:lpstr>
      <vt:lpstr>Слайд 1</vt:lpstr>
      <vt:lpstr>Слайд 2</vt:lpstr>
      <vt:lpstr>Слайд 3</vt:lpstr>
      <vt:lpstr>Субвенция ФОМС  бюджету ТФОМС РС(Я) за 2019-2026 гг. (млн.руб.)</vt:lpstr>
      <vt:lpstr>Размер субвенции ФОМС  по субъектам ДФО на 2026 год</vt:lpstr>
      <vt:lpstr>Слайд 6</vt:lpstr>
      <vt:lpstr>Слайд 7</vt:lpstr>
      <vt:lpstr>Структура кассовых расходов МО по форме№14-ф  «Сведения о поступлении и расходовании средств ОМС» за 2023-2025гг.  по группам статей расходов (%/млн.руб.)</vt:lpstr>
      <vt:lpstr>Расходы ГБУ РС(Я) «Булунская ЦРБ» на оплату коммунальных услуг</vt:lpstr>
      <vt:lpstr>Объем средств, направленных в медицинские организации по итогам оценки достижения значений показателей результативности деятельности медицинских организаций Республики Саха (Якутия) по итогам 2025 года</vt:lpstr>
      <vt:lpstr>Кредиторская задолженность медицинских организаций в РС(Я) в 2025г. (млн.руб.) </vt:lpstr>
      <vt:lpstr>Просроченная кредиторская задолженность за счет средств ОМС в медицинских организациях ДФО  по итогам 2025 года (тыс.руб.) </vt:lpstr>
      <vt:lpstr>      Приоритетные задачи на 2026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Василий Охлопков</dc:creator>
  <cp:lastModifiedBy>Stungo</cp:lastModifiedBy>
  <cp:revision>693</cp:revision>
  <cp:lastPrinted>2024-03-13T08:09:19Z</cp:lastPrinted>
  <dcterms:created xsi:type="dcterms:W3CDTF">2020-05-24T04:04:05Z</dcterms:created>
  <dcterms:modified xsi:type="dcterms:W3CDTF">2026-03-23T08:10:56Z</dcterms:modified>
</cp:coreProperties>
</file>